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notesMasterIdLst>
    <p:notesMasterId r:id="rId14"/>
  </p:notesMasterIdLst>
  <p:sldIdLst>
    <p:sldId id="364" r:id="rId4"/>
    <p:sldId id="437" r:id="rId5"/>
    <p:sldId id="442" r:id="rId6"/>
    <p:sldId id="425" r:id="rId7"/>
    <p:sldId id="427" r:id="rId8"/>
    <p:sldId id="428" r:id="rId9"/>
    <p:sldId id="429" r:id="rId10"/>
    <p:sldId id="432" r:id="rId11"/>
    <p:sldId id="440" r:id="rId12"/>
    <p:sldId id="44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ttaglia  Alessandro" initials="BA" lastIdx="2" clrIdx="0">
    <p:extLst>
      <p:ext uri="{19B8F6BF-5375-455C-9EA6-DF929625EA0E}">
        <p15:presenceInfo xmlns:p15="http://schemas.microsoft.com/office/powerpoint/2012/main" userId="S-1-5-21-1245202125-1913096750-3294434822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CC0000"/>
    <a:srgbClr val="00CC00"/>
    <a:srgbClr val="428B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68" autoAdjust="0"/>
    <p:restoredTop sz="94660"/>
  </p:normalViewPr>
  <p:slideViewPr>
    <p:cSldViewPr snapToGrid="0">
      <p:cViewPr varScale="1">
        <p:scale>
          <a:sx n="56" d="100"/>
          <a:sy n="56" d="100"/>
        </p:scale>
        <p:origin x="9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andro  Battaglia" userId="fcb885f7-ea28-4dcd-a769-39c4cb4d65fb" providerId="ADAL" clId="{6FA55BBB-2D9E-45D4-8D7D-29EB12073C2F}"/>
    <pc:docChg chg="custSel addSld modSld sldOrd">
      <pc:chgData name="Alessandro  Battaglia" userId="fcb885f7-ea28-4dcd-a769-39c4cb4d65fb" providerId="ADAL" clId="{6FA55BBB-2D9E-45D4-8D7D-29EB12073C2F}" dt="2023-04-25T05:58:03.298" v="822" actId="20577"/>
      <pc:docMkLst>
        <pc:docMk/>
      </pc:docMkLst>
      <pc:sldChg chg="modSp ord">
        <pc:chgData name="Alessandro  Battaglia" userId="fcb885f7-ea28-4dcd-a769-39c4cb4d65fb" providerId="ADAL" clId="{6FA55BBB-2D9E-45D4-8D7D-29EB12073C2F}" dt="2023-04-25T05:57:06.401" v="819" actId="12"/>
        <pc:sldMkLst>
          <pc:docMk/>
          <pc:sldMk cId="3689634577" sldId="425"/>
        </pc:sldMkLst>
        <pc:spChg chg="mod">
          <ac:chgData name="Alessandro  Battaglia" userId="fcb885f7-ea28-4dcd-a769-39c4cb4d65fb" providerId="ADAL" clId="{6FA55BBB-2D9E-45D4-8D7D-29EB12073C2F}" dt="2023-04-25T05:57:06.401" v="819" actId="12"/>
          <ac:spMkLst>
            <pc:docMk/>
            <pc:sldMk cId="3689634577" sldId="425"/>
            <ac:spMk id="2" creationId="{EF625451-FF1A-405C-92D0-B6E4A5EA42D1}"/>
          </ac:spMkLst>
        </pc:spChg>
        <pc:spChg chg="mod">
          <ac:chgData name="Alessandro  Battaglia" userId="fcb885f7-ea28-4dcd-a769-39c4cb4d65fb" providerId="ADAL" clId="{6FA55BBB-2D9E-45D4-8D7D-29EB12073C2F}" dt="2023-04-25T05:56:52.305" v="816" actId="1037"/>
          <ac:spMkLst>
            <pc:docMk/>
            <pc:sldMk cId="3689634577" sldId="425"/>
            <ac:spMk id="16" creationId="{6E3BC25A-3D31-40F0-929F-AFBC376C28A4}"/>
          </ac:spMkLst>
        </pc:spChg>
        <pc:spChg chg="mod">
          <ac:chgData name="Alessandro  Battaglia" userId="fcb885f7-ea28-4dcd-a769-39c4cb4d65fb" providerId="ADAL" clId="{6FA55BBB-2D9E-45D4-8D7D-29EB12073C2F}" dt="2023-04-25T05:56:38.384" v="773" actId="1036"/>
          <ac:spMkLst>
            <pc:docMk/>
            <pc:sldMk cId="3689634577" sldId="425"/>
            <ac:spMk id="17" creationId="{F897E008-EE47-472E-8CB3-2BF019BE0276}"/>
          </ac:spMkLst>
        </pc:spChg>
      </pc:sldChg>
      <pc:sldChg chg="addSp modSp">
        <pc:chgData name="Alessandro  Battaglia" userId="fcb885f7-ea28-4dcd-a769-39c4cb4d65fb" providerId="ADAL" clId="{6FA55BBB-2D9E-45D4-8D7D-29EB12073C2F}" dt="2023-04-25T05:22:51.021" v="223" actId="20577"/>
        <pc:sldMkLst>
          <pc:docMk/>
          <pc:sldMk cId="410953793" sldId="428"/>
        </pc:sldMkLst>
        <pc:spChg chg="add mod">
          <ac:chgData name="Alessandro  Battaglia" userId="fcb885f7-ea28-4dcd-a769-39c4cb4d65fb" providerId="ADAL" clId="{6FA55BBB-2D9E-45D4-8D7D-29EB12073C2F}" dt="2023-04-25T05:22:51.021" v="223" actId="20577"/>
          <ac:spMkLst>
            <pc:docMk/>
            <pc:sldMk cId="410953793" sldId="428"/>
            <ac:spMk id="2" creationId="{62F66F5A-8083-4DEE-8118-55402189B769}"/>
          </ac:spMkLst>
        </pc:spChg>
      </pc:sldChg>
      <pc:sldChg chg="modSp">
        <pc:chgData name="Alessandro  Battaglia" userId="fcb885f7-ea28-4dcd-a769-39c4cb4d65fb" providerId="ADAL" clId="{6FA55BBB-2D9E-45D4-8D7D-29EB12073C2F}" dt="2023-04-25T05:24:10.303" v="227" actId="6549"/>
        <pc:sldMkLst>
          <pc:docMk/>
          <pc:sldMk cId="3410883274" sldId="429"/>
        </pc:sldMkLst>
        <pc:spChg chg="mod">
          <ac:chgData name="Alessandro  Battaglia" userId="fcb885f7-ea28-4dcd-a769-39c4cb4d65fb" providerId="ADAL" clId="{6FA55BBB-2D9E-45D4-8D7D-29EB12073C2F}" dt="2023-04-25T05:24:10.303" v="227" actId="6549"/>
          <ac:spMkLst>
            <pc:docMk/>
            <pc:sldMk cId="3410883274" sldId="429"/>
            <ac:spMk id="17" creationId="{7F4EE553-D8F9-42CC-6F29-B5281092D6FF}"/>
          </ac:spMkLst>
        </pc:spChg>
      </pc:sldChg>
      <pc:sldChg chg="modSp">
        <pc:chgData name="Alessandro  Battaglia" userId="fcb885f7-ea28-4dcd-a769-39c4cb4d65fb" providerId="ADAL" clId="{6FA55BBB-2D9E-45D4-8D7D-29EB12073C2F}" dt="2023-04-25T05:28:14.274" v="300" actId="6549"/>
        <pc:sldMkLst>
          <pc:docMk/>
          <pc:sldMk cId="62385495" sldId="432"/>
        </pc:sldMkLst>
        <pc:spChg chg="mod">
          <ac:chgData name="Alessandro  Battaglia" userId="fcb885f7-ea28-4dcd-a769-39c4cb4d65fb" providerId="ADAL" clId="{6FA55BBB-2D9E-45D4-8D7D-29EB12073C2F}" dt="2023-04-25T05:24:44.216" v="257" actId="20577"/>
          <ac:spMkLst>
            <pc:docMk/>
            <pc:sldMk cId="62385495" sldId="432"/>
            <ac:spMk id="3" creationId="{E5A66967-C89C-40AC-9344-D5BDCD2D04E3}"/>
          </ac:spMkLst>
        </pc:spChg>
        <pc:spChg chg="mod">
          <ac:chgData name="Alessandro  Battaglia" userId="fcb885f7-ea28-4dcd-a769-39c4cb4d65fb" providerId="ADAL" clId="{6FA55BBB-2D9E-45D4-8D7D-29EB12073C2F}" dt="2023-04-25T05:28:14.274" v="300" actId="6549"/>
          <ac:spMkLst>
            <pc:docMk/>
            <pc:sldMk cId="62385495" sldId="432"/>
            <ac:spMk id="5" creationId="{0A8653C9-17DD-406D-9376-126F68F47E9E}"/>
          </ac:spMkLst>
        </pc:spChg>
        <pc:spChg chg="mod">
          <ac:chgData name="Alessandro  Battaglia" userId="fcb885f7-ea28-4dcd-a769-39c4cb4d65fb" providerId="ADAL" clId="{6FA55BBB-2D9E-45D4-8D7D-29EB12073C2F}" dt="2023-04-25T05:27:39.615" v="284" actId="20577"/>
          <ac:spMkLst>
            <pc:docMk/>
            <pc:sldMk cId="62385495" sldId="432"/>
            <ac:spMk id="14" creationId="{197AACB5-7139-1770-A28B-7711CD2A65D4}"/>
          </ac:spMkLst>
        </pc:spChg>
      </pc:sldChg>
      <pc:sldChg chg="modSp">
        <pc:chgData name="Alessandro  Battaglia" userId="fcb885f7-ea28-4dcd-a769-39c4cb4d65fb" providerId="ADAL" clId="{6FA55BBB-2D9E-45D4-8D7D-29EB12073C2F}" dt="2023-04-25T05:52:56.699" v="685" actId="207"/>
        <pc:sldMkLst>
          <pc:docMk/>
          <pc:sldMk cId="52693310" sldId="437"/>
        </pc:sldMkLst>
        <pc:spChg chg="mod">
          <ac:chgData name="Alessandro  Battaglia" userId="fcb885f7-ea28-4dcd-a769-39c4cb4d65fb" providerId="ADAL" clId="{6FA55BBB-2D9E-45D4-8D7D-29EB12073C2F}" dt="2023-04-25T05:52:56.699" v="685" actId="207"/>
          <ac:spMkLst>
            <pc:docMk/>
            <pc:sldMk cId="52693310" sldId="437"/>
            <ac:spMk id="2" creationId="{45B9D49D-10D2-4F54-9905-5405C916F468}"/>
          </ac:spMkLst>
        </pc:spChg>
      </pc:sldChg>
      <pc:sldChg chg="modSp">
        <pc:chgData name="Alessandro  Battaglia" userId="fcb885f7-ea28-4dcd-a769-39c4cb4d65fb" providerId="ADAL" clId="{6FA55BBB-2D9E-45D4-8D7D-29EB12073C2F}" dt="2023-04-25T05:58:03.298" v="822" actId="20577"/>
        <pc:sldMkLst>
          <pc:docMk/>
          <pc:sldMk cId="3501223052" sldId="440"/>
        </pc:sldMkLst>
        <pc:spChg chg="mod">
          <ac:chgData name="Alessandro  Battaglia" userId="fcb885f7-ea28-4dcd-a769-39c4cb4d65fb" providerId="ADAL" clId="{6FA55BBB-2D9E-45D4-8D7D-29EB12073C2F}" dt="2023-04-25T05:58:03.298" v="822" actId="20577"/>
          <ac:spMkLst>
            <pc:docMk/>
            <pc:sldMk cId="3501223052" sldId="440"/>
            <ac:spMk id="2" creationId="{D42E9F39-6B1D-4E20-A064-5647EE90DCF9}"/>
          </ac:spMkLst>
        </pc:spChg>
        <pc:picChg chg="mod">
          <ac:chgData name="Alessandro  Battaglia" userId="fcb885f7-ea28-4dcd-a769-39c4cb4d65fb" providerId="ADAL" clId="{6FA55BBB-2D9E-45D4-8D7D-29EB12073C2F}" dt="2023-04-25T05:34:10.419" v="679" actId="1076"/>
          <ac:picMkLst>
            <pc:docMk/>
            <pc:sldMk cId="3501223052" sldId="440"/>
            <ac:picMk id="4" creationId="{08993713-B655-489C-B3C0-7E36640A193D}"/>
          </ac:picMkLst>
        </pc:picChg>
      </pc:sldChg>
      <pc:sldChg chg="addSp delSp modSp add">
        <pc:chgData name="Alessandro  Battaglia" userId="fcb885f7-ea28-4dcd-a769-39c4cb4d65fb" providerId="ADAL" clId="{6FA55BBB-2D9E-45D4-8D7D-29EB12073C2F}" dt="2023-04-25T05:55:36.439" v="760" actId="14100"/>
        <pc:sldMkLst>
          <pc:docMk/>
          <pc:sldMk cId="3489066865" sldId="443"/>
        </pc:sldMkLst>
        <pc:spChg chg="mod">
          <ac:chgData name="Alessandro  Battaglia" userId="fcb885f7-ea28-4dcd-a769-39c4cb4d65fb" providerId="ADAL" clId="{6FA55BBB-2D9E-45D4-8D7D-29EB12073C2F}" dt="2023-04-25T05:54:51.374" v="753" actId="1036"/>
          <ac:spMkLst>
            <pc:docMk/>
            <pc:sldMk cId="3489066865" sldId="443"/>
            <ac:spMk id="2" creationId="{E3481C65-C36F-4AD9-8405-40D377429FCA}"/>
          </ac:spMkLst>
        </pc:spChg>
        <pc:spChg chg="del">
          <ac:chgData name="Alessandro  Battaglia" userId="fcb885f7-ea28-4dcd-a769-39c4cb4d65fb" providerId="ADAL" clId="{6FA55BBB-2D9E-45D4-8D7D-29EB12073C2F}" dt="2023-04-25T05:53:49.035" v="712" actId="478"/>
          <ac:spMkLst>
            <pc:docMk/>
            <pc:sldMk cId="3489066865" sldId="443"/>
            <ac:spMk id="3" creationId="{64D2BB7C-8320-4E6F-ABD1-44975933C65D}"/>
          </ac:spMkLst>
        </pc:spChg>
        <pc:spChg chg="add mod">
          <ac:chgData name="Alessandro  Battaglia" userId="fcb885f7-ea28-4dcd-a769-39c4cb4d65fb" providerId="ADAL" clId="{6FA55BBB-2D9E-45D4-8D7D-29EB12073C2F}" dt="2023-04-25T05:55:36.439" v="760" actId="14100"/>
          <ac:spMkLst>
            <pc:docMk/>
            <pc:sldMk cId="3489066865" sldId="443"/>
            <ac:spMk id="5" creationId="{8F581F0A-56AB-41BF-94D1-E87A72E4DA95}"/>
          </ac:spMkLst>
        </pc:spChg>
        <pc:picChg chg="add mod ord">
          <ac:chgData name="Alessandro  Battaglia" userId="fcb885f7-ea28-4dcd-a769-39c4cb4d65fb" providerId="ADAL" clId="{6FA55BBB-2D9E-45D4-8D7D-29EB12073C2F}" dt="2023-04-25T05:55:21.615" v="757" actId="1076"/>
          <ac:picMkLst>
            <pc:docMk/>
            <pc:sldMk cId="3489066865" sldId="443"/>
            <ac:picMk id="4" creationId="{8C9208CA-718D-4E75-9A79-1334BAC554A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AD248-B754-4F9D-89C4-50794E2939C2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BCABD-9272-4C5B-AFC5-70665E09C0A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572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4278240" y="10156680"/>
            <a:ext cx="3273120" cy="526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marL="0" marR="0" lvl="0" indent="0" algn="r" defTabSz="9144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1F6ED-5EF4-453D-99DE-50DB90878A9E}" type="slidenum"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  <p:sp>
        <p:nvSpPr>
          <p:cNvPr id="259" name="CustomShape 2"/>
          <p:cNvSpPr/>
          <p:nvPr/>
        </p:nvSpPr>
        <p:spPr>
          <a:xfrm>
            <a:off x="755640" y="5078520"/>
            <a:ext cx="6048000" cy="481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3"/>
          <p:cNvSpPr/>
          <p:nvPr/>
        </p:nvSpPr>
        <p:spPr>
          <a:xfrm>
            <a:off x="755640" y="5078520"/>
            <a:ext cx="6040080" cy="480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949801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7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8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6601E0-084B-2AEC-B436-48C23D210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F044684-DF0D-5595-9C34-B72ED1EDEC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04879C-0E41-526C-B0CE-DF404CCA0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B210-FCB4-4531-BD7B-E29036ED4881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DC29AD9-966C-47CE-447C-D8447DC2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BB0565-D1BE-7EB3-5978-BBBF4A0C1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BDB1-7749-4815-ABFF-E6BE59E1BED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097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C971FE-BF55-1C5A-8915-EA0CEAB1B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FADB1FB-D698-CBF5-8E9E-34DAFD147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12374B5-C923-2975-58B4-9EE4E8EEE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B210-FCB4-4531-BD7B-E29036ED4881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F88B09-EFD2-CBBB-E8D8-4323CC115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1B42FF-2C03-AF11-DF63-10C047E45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BDB1-7749-4815-ABFF-E6BE59E1BED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02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90BBC79-A01D-82E8-E9DC-0BA504E7ED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12D0B7D-6925-1AE2-A7A0-E87A0B43A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BB003D-329D-DCA7-56FD-7C2D611CA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B210-FCB4-4531-BD7B-E29036ED4881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EE85F84-7376-FA70-E814-87A8CC6C0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849C67-A0D9-06E8-B669-BF0A6ADDC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BDB1-7749-4815-ABFF-E6BE59E1BED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195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TMOS18_PPT2_cov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143"/>
          </a:xfrm>
          <a:prstGeom prst="rect">
            <a:avLst/>
          </a:prstGeom>
        </p:spPr>
      </p:pic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2433" y="6429377"/>
            <a:ext cx="6688667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1067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10383890" y="208265"/>
            <a:ext cx="1613941" cy="624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7099" y="6124764"/>
            <a:ext cx="6688667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67" noProof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1067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10387200" y="6532800"/>
            <a:ext cx="1595883" cy="192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221243" y="6385584"/>
            <a:ext cx="11766372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 userDrawn="1"/>
        </p:nvGrpSpPr>
        <p:grpSpPr>
          <a:xfrm>
            <a:off x="229692" y="6544010"/>
            <a:ext cx="9102221" cy="148692"/>
            <a:chOff x="172269" y="6621494"/>
            <a:chExt cx="6826666" cy="111519"/>
          </a:xfrm>
        </p:grpSpPr>
        <p:pic>
          <p:nvPicPr>
            <p:cNvPr id="63" name="Picture 62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" name="Picture 63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0562128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49170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000" y="3296484"/>
            <a:ext cx="10385400" cy="1764585"/>
          </a:xfrm>
        </p:spPr>
        <p:txBody>
          <a:bodyPr anchor="t"/>
          <a:lstStyle>
            <a:lvl1pPr algn="l">
              <a:defRPr sz="5333" b="0" cap="all">
                <a:solidFill>
                  <a:srgbClr val="0098D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000" y="1796295"/>
            <a:ext cx="103854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1600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1267" y="1673225"/>
            <a:ext cx="5185835" cy="4318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297" y="1673225"/>
            <a:ext cx="5184000" cy="4318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66079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497" y="1666800"/>
            <a:ext cx="5193600" cy="496800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666875"/>
            <a:ext cx="5195221" cy="495324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7"/>
            <a:ext cx="5198533" cy="381635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825600" y="2174402"/>
            <a:ext cx="5198533" cy="381635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0782" y="214287"/>
            <a:ext cx="9566461" cy="54367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5834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0782" y="214287"/>
            <a:ext cx="9566461" cy="5436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933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8105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607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8" y="1666877"/>
            <a:ext cx="6625167" cy="4324351"/>
          </a:xfrm>
        </p:spPr>
        <p:txBody>
          <a:bodyPr/>
          <a:lstStyle>
            <a:lvl1pP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5500" y="1666802"/>
            <a:ext cx="3795184" cy="432435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0782" y="214287"/>
            <a:ext cx="9566461" cy="54367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8255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38B99A-55B3-985D-A18D-3E8D9E96A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ED06EF-EC42-9E84-DED4-FC1E1A077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FAE4E9-2E51-E498-3FE4-20058F5E6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B210-FCB4-4531-BD7B-E29036ED4881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18A7F1-1882-F66A-C112-7CB0E1F43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4B00BFB-4CE7-8A2A-F0D6-14CF15744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BDB1-7749-4815-ABFF-E6BE59E1BED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074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000" y="4997210"/>
            <a:ext cx="7910400" cy="379656"/>
          </a:xfrm>
        </p:spPr>
        <p:txBody>
          <a:bodyPr anchor="b"/>
          <a:lstStyle>
            <a:lvl1pPr algn="l">
              <a:defRPr sz="1867" b="1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5716" y="1666875"/>
            <a:ext cx="7909984" cy="339090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6000" y="5372102"/>
            <a:ext cx="7910400" cy="61912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2073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AAC2-86E8-4A75-B263-287BB877CD4A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352D-95D7-4133-BC15-990B64C58D5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9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AAC2-86E8-4A75-B263-287BB877CD4A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352D-95D7-4133-BC15-990B64C58D5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387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AAC2-86E8-4A75-B263-287BB877CD4A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352D-95D7-4133-BC15-990B64C58D5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910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AAC2-86E8-4A75-B263-287BB877CD4A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352D-95D7-4133-BC15-990B64C58D5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069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AAC2-86E8-4A75-B263-287BB877CD4A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352D-95D7-4133-BC15-990B64C58D5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9289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AAC2-86E8-4A75-B263-287BB877CD4A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352D-95D7-4133-BC15-990B64C58D5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3104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AAC2-86E8-4A75-B263-287BB877CD4A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352D-95D7-4133-BC15-990B64C58D5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2674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AAC2-86E8-4A75-B263-287BB877CD4A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352D-95D7-4133-BC15-990B64C58D5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1758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AAC2-86E8-4A75-B263-287BB877CD4A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352D-95D7-4133-BC15-990B64C58D5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3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DC8164-60CC-3C12-6D3D-B942F8985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11C7CC3-018E-484B-3490-FC0007597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D9EAC5-8F07-78BF-563F-8B2F18EF3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B210-FCB4-4531-BD7B-E29036ED4881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7AF4C6-1666-2623-CAEE-326CB1E75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FE8C1D-ADC9-6E9C-2795-98E7BEFF7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BDB1-7749-4815-ABFF-E6BE59E1BED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2404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AAC2-86E8-4A75-B263-287BB877CD4A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352D-95D7-4133-BC15-990B64C58D5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9202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AAC2-86E8-4A75-B263-287BB877CD4A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352D-95D7-4133-BC15-990B64C58D5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805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23F028-FFBD-CF7B-2EDB-92524AB2C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2E40AC-431B-5C5F-5212-807281067C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6969809-BFC4-5D63-2671-E2F04B114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A1A296F-A779-4A53-7264-15072C576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B210-FCB4-4531-BD7B-E29036ED4881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D141370-2DEA-8A69-E381-06BE4A792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95363B0-E266-5012-2A20-AA59AB3B7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BDB1-7749-4815-ABFF-E6BE59E1BED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58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AF2482-C7CB-D338-AE7F-BBCB89928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0FA1986-DB20-9E47-C75F-EDE9ABC73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023F39-AE31-B97B-BD2B-A20B13817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816C096-00EA-8913-D14B-14094F1971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9496D87-8520-6D5E-6CEA-9E5C04C91B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67FB44C-165B-E8B2-3367-A3489E5FC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B210-FCB4-4531-BD7B-E29036ED4881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51B6AB9-13F9-CB17-C35B-B50FDE80F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145DD15-90FC-4A6F-2618-EAF501A97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BDB1-7749-4815-ABFF-E6BE59E1BED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489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762528-2851-C393-F0C7-1CC6B51AE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131C733-A2C5-7914-0C37-1134D08C1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B210-FCB4-4531-BD7B-E29036ED4881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D852AF2-185F-E9DF-3AD6-392CD00E4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3C7FE41-0615-DD30-B5C3-EE66AC26C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BDB1-7749-4815-ABFF-E6BE59E1BED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483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8EE198F-D627-F061-B7B1-E96509749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B210-FCB4-4531-BD7B-E29036ED4881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46875F9-88BE-1B89-3911-C2DF05C33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02B15CD-FD03-D06E-C468-683A16EBE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BDB1-7749-4815-ABFF-E6BE59E1BED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689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461A71-4B42-76FB-5B3A-43076D864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98FD51-38FB-1788-989D-B133631CE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817C807-E43B-CE16-373B-6519F594B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E4E1B63-1684-57A3-682D-56F088A9F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B210-FCB4-4531-BD7B-E29036ED4881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D555180-C724-4D0A-C67F-E7243DC1E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D09C3A7-7704-A295-F813-C37C444F2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BDB1-7749-4815-ABFF-E6BE59E1BED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45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1B81FB-2AD9-F7D0-C630-0903A7B7D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4F57361-4148-18EB-62DB-B310C35DD0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9004B33-150A-E293-DB4D-3057780C6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5A6C25C-FA2F-79E0-AA3A-718FEB286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B210-FCB4-4531-BD7B-E29036ED4881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161818D-6CE3-12AE-3659-CDD036978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318FB08-87D2-2C5E-E437-7020B8A6D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BDB1-7749-4815-ABFF-E6BE59E1BED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55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e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37" Type="http://schemas.openxmlformats.org/officeDocument/2006/relationships/image" Target="../media/image27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theme" Target="../theme/theme2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75C24E4-283A-0842-7E05-A6C78C492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169564E-C241-2882-CDA4-F922B511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1FCE78C-72EA-975F-0C17-C74B58DACD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B210-FCB4-4531-BD7B-E29036ED4881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566E51D-D5AB-16FC-CE76-391D0F434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C41D11D-A1D6-5116-3B16-34A8E080C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0BDB1-7749-4815-ABFF-E6BE59E1BED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6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TMOS18_PPT2_in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05715"/>
          </a:xfrm>
          <a:prstGeom prst="rect">
            <a:avLst/>
          </a:prstGeom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400" y="1238806"/>
            <a:ext cx="11664000" cy="482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770885" y="447363"/>
            <a:ext cx="6688667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1067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0782" y="214287"/>
            <a:ext cx="9566461" cy="5436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0"/>
            <a:ext cx="12192000" cy="488951"/>
          </a:xfrm>
          <a:prstGeom prst="rect">
            <a:avLst/>
          </a:prstGeom>
        </p:spPr>
      </p:pic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220801" y="6107603"/>
            <a:ext cx="2645917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67" noProof="0">
                <a:solidFill>
                  <a:schemeClr val="tx1">
                    <a:lumMod val="75000"/>
                    <a:lumOff val="25000"/>
                  </a:schemeClr>
                </a:solidFill>
              </a:rPr>
              <a:t>ESA UNCLASSIFIED - For Official Use</a:t>
            </a:r>
            <a:endParaRPr lang="en-GB" sz="1067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8593741" y="6107603"/>
            <a:ext cx="3407343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067" noProof="1">
                <a:solidFill>
                  <a:schemeClr val="bg2"/>
                </a:solidFill>
              </a:rPr>
              <a:t>Author | ATMOS-2018 | 26/11/2018 | Slide  </a:t>
            </a:r>
            <a:fld id="{74715171-953B-462A-B427-D01C79F554CB}" type="slidenum">
              <a:rPr lang="en-GB" sz="1067" noProof="1" smtClean="0">
                <a:solidFill>
                  <a:schemeClr val="bg2"/>
                </a:solidFill>
              </a:rPr>
              <a:t>‹N›</a:t>
            </a:fld>
            <a:endParaRPr lang="en-GB" sz="1067" noProof="1">
              <a:solidFill>
                <a:schemeClr val="bg2"/>
              </a:solidFill>
            </a:endParaRP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229692" y="6544010"/>
            <a:ext cx="9102221" cy="148692"/>
            <a:chOff x="172269" y="6621494"/>
            <a:chExt cx="6826666" cy="111519"/>
          </a:xfrm>
        </p:grpSpPr>
        <p:pic>
          <p:nvPicPr>
            <p:cNvPr id="35" name="Picture 34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" name="Picture 35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36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Picture 37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si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  <p:pic>
        <p:nvPicPr>
          <p:cNvPr id="40" name="Picture 39"/>
          <p:cNvPicPr>
            <a:picLocks noChangeAspect="1"/>
          </p:cNvPicPr>
          <p:nvPr userDrawn="1"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10383890" y="208265"/>
            <a:ext cx="1613941" cy="6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9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933" b="0" dirty="0" smtClean="0">
          <a:solidFill>
            <a:schemeClr val="bg1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933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933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933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933" b="1">
          <a:solidFill>
            <a:schemeClr val="bg1"/>
          </a:solidFill>
          <a:latin typeface="Verdana" pitchFamily="34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2933" b="1">
          <a:solidFill>
            <a:schemeClr val="bg1"/>
          </a:solidFill>
          <a:latin typeface="Verdana" pitchFamily="34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2933" b="1">
          <a:solidFill>
            <a:schemeClr val="bg1"/>
          </a:solidFill>
          <a:latin typeface="Verdana" pitchFamily="34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2933" b="1">
          <a:solidFill>
            <a:schemeClr val="bg1"/>
          </a:solidFill>
          <a:latin typeface="Verdana" pitchFamily="34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2933" b="1">
          <a:solidFill>
            <a:schemeClr val="bg1"/>
          </a:solidFill>
          <a:latin typeface="Verdana" pitchFamily="34" charset="0"/>
        </a:defRPr>
      </a:lvl9pPr>
    </p:titleStyle>
    <p:bodyStyle>
      <a:lvl1pPr marL="0" indent="-457189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2133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1079973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2133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876753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2133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673533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2133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3470313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2133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4639617" indent="-558786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2133">
          <a:solidFill>
            <a:schemeClr val="bg2"/>
          </a:solidFill>
          <a:latin typeface="+mn-lt"/>
        </a:defRPr>
      </a:lvl6pPr>
      <a:lvl7pPr marL="5249202" indent="-558786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2133">
          <a:solidFill>
            <a:schemeClr val="bg2"/>
          </a:solidFill>
          <a:latin typeface="+mn-lt"/>
        </a:defRPr>
      </a:lvl7pPr>
      <a:lvl8pPr marL="5858787" indent="-558786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2133">
          <a:solidFill>
            <a:schemeClr val="bg2"/>
          </a:solidFill>
          <a:latin typeface="+mn-lt"/>
        </a:defRPr>
      </a:lvl8pPr>
      <a:lvl9pPr marL="6468372" indent="-558786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213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0AAC2-86E8-4A75-B263-287BB877CD4A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0352D-95D7-4133-BC15-990B64C58D5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9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vern.polito.it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.xml"/><Relationship Id="rId5" Type="http://schemas.openxmlformats.org/officeDocument/2006/relationships/hyperlink" Target="http://www.wivern.polito.it/" TargetMode="Externa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0" y="367163"/>
            <a:ext cx="12192000" cy="214743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lvl="0" algn="ctr">
              <a:defRPr/>
            </a:pPr>
            <a:r>
              <a:rPr lang="en-US" sz="4200" b="1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The potential of the W-band polarization diversity Doppler radar envisaged for the WIVERN mission for sampling tropical cyclones </a:t>
            </a:r>
            <a:endParaRPr kumimoji="0" lang="en-GB" sz="4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200" y="5719227"/>
            <a:ext cx="12192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>
              <a:defRPr/>
            </a:pPr>
            <a:r>
              <a:rPr lang="it-IT" sz="3400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F. Tridon, </a:t>
            </a:r>
            <a:r>
              <a:rPr kumimoji="0" lang="it-IT" sz="3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DejaVu Sans"/>
                <a:cs typeface="+mn-cs"/>
              </a:rPr>
              <a:t>A. Battaglia</a:t>
            </a:r>
            <a:r>
              <a:rPr kumimoji="0" lang="it-IT" sz="34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DejaVu Sans"/>
                <a:cs typeface="+mn-cs"/>
              </a:rPr>
              <a:t> and A. Illingworth</a:t>
            </a:r>
            <a:endParaRPr kumimoji="0" lang="en-GB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9EA43AD5-6BFF-442D-8DDD-8BA71765A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693" y="3219279"/>
            <a:ext cx="3507421" cy="113877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93B18E8-B704-466E-BC88-0816851C60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66" y="2913957"/>
            <a:ext cx="4400623" cy="1955833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99334C18-093E-480C-9A0E-BE9D071F8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817" y="3848581"/>
            <a:ext cx="1911826" cy="45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306583A2-A4BF-4E6A-B46A-BCDAE4FC2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992" y="4733548"/>
            <a:ext cx="2380298" cy="55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0887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8C9208CA-718D-4E75-9A79-1334BAC554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6657"/>
          <a:stretch/>
        </p:blipFill>
        <p:spPr bwMode="auto">
          <a:xfrm>
            <a:off x="1631366" y="-49588"/>
            <a:ext cx="8616816" cy="590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3481C65-C36F-4AD9-8405-40D377429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91231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it-IT" sz="6000" b="1" dirty="0"/>
              <a:t>Thanks for the </a:t>
            </a:r>
            <a:r>
              <a:rPr lang="it-IT" sz="6000" b="1" dirty="0" err="1"/>
              <a:t>attention</a:t>
            </a:r>
            <a:endParaRPr lang="it-IT" sz="6000" b="1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F581F0A-56AB-41BF-94D1-E87A72E4DA95}"/>
              </a:ext>
            </a:extLst>
          </p:cNvPr>
          <p:cNvSpPr/>
          <p:nvPr/>
        </p:nvSpPr>
        <p:spPr>
          <a:xfrm>
            <a:off x="1631366" y="5159398"/>
            <a:ext cx="86168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www.wivern.polito.it</a:t>
            </a:r>
            <a:endParaRPr lang="it-IT" sz="3000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066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>
            <a:extLst>
              <a:ext uri="{FF2B5EF4-FFF2-40B4-BE49-F238E27FC236}">
                <a16:creationId xmlns:a16="http://schemas.microsoft.com/office/drawing/2014/main" id="{E0CC88C5-4C09-4ADE-A412-526807E76E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6657"/>
          <a:stretch/>
        </p:blipFill>
        <p:spPr bwMode="auto">
          <a:xfrm>
            <a:off x="4702369" y="702365"/>
            <a:ext cx="6800518" cy="4658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20" name="Rettangolo 24">
            <a:extLst>
              <a:ext uri="{FF2B5EF4-FFF2-40B4-BE49-F238E27FC236}">
                <a16:creationId xmlns:a16="http://schemas.microsoft.com/office/drawing/2014/main" id="{A487E445-E0B2-42FF-AF91-8735FFBB2894}"/>
              </a:ext>
            </a:extLst>
          </p:cNvPr>
          <p:cNvSpPr/>
          <p:nvPr/>
        </p:nvSpPr>
        <p:spPr>
          <a:xfrm rot="10800000">
            <a:off x="11547467" y="6521076"/>
            <a:ext cx="654693" cy="365126"/>
          </a:xfrm>
          <a:custGeom>
            <a:avLst/>
            <a:gdLst>
              <a:gd name="connsiteX0" fmla="*/ 0 w 12192000"/>
              <a:gd name="connsiteY0" fmla="*/ 0 h 927462"/>
              <a:gd name="connsiteX1" fmla="*/ 12192000 w 12192000"/>
              <a:gd name="connsiteY1" fmla="*/ 0 h 927462"/>
              <a:gd name="connsiteX2" fmla="*/ 12192000 w 12192000"/>
              <a:gd name="connsiteY2" fmla="*/ 927462 h 927462"/>
              <a:gd name="connsiteX3" fmla="*/ 0 w 12192000"/>
              <a:gd name="connsiteY3" fmla="*/ 927462 h 927462"/>
              <a:gd name="connsiteX4" fmla="*/ 0 w 12192000"/>
              <a:gd name="connsiteY4" fmla="*/ 0 h 927462"/>
              <a:gd name="connsiteX0" fmla="*/ 0 w 12192000"/>
              <a:gd name="connsiteY0" fmla="*/ 0 h 927462"/>
              <a:gd name="connsiteX1" fmla="*/ 12192000 w 12192000"/>
              <a:gd name="connsiteY1" fmla="*/ 0 h 927462"/>
              <a:gd name="connsiteX2" fmla="*/ 5177245 w 12192000"/>
              <a:gd name="connsiteY2" fmla="*/ 927462 h 927462"/>
              <a:gd name="connsiteX3" fmla="*/ 0 w 12192000"/>
              <a:gd name="connsiteY3" fmla="*/ 927462 h 927462"/>
              <a:gd name="connsiteX4" fmla="*/ 0 w 12192000"/>
              <a:gd name="connsiteY4" fmla="*/ 0 h 927462"/>
              <a:gd name="connsiteX0" fmla="*/ 0 w 12192000"/>
              <a:gd name="connsiteY0" fmla="*/ 0 h 927462"/>
              <a:gd name="connsiteX1" fmla="*/ 12192000 w 12192000"/>
              <a:gd name="connsiteY1" fmla="*/ 0 h 927462"/>
              <a:gd name="connsiteX2" fmla="*/ 4604039 w 12192000"/>
              <a:gd name="connsiteY2" fmla="*/ 927462 h 927462"/>
              <a:gd name="connsiteX3" fmla="*/ 0 w 12192000"/>
              <a:gd name="connsiteY3" fmla="*/ 927462 h 927462"/>
              <a:gd name="connsiteX4" fmla="*/ 0 w 12192000"/>
              <a:gd name="connsiteY4" fmla="*/ 0 h 927462"/>
              <a:gd name="connsiteX0" fmla="*/ 0 w 10938387"/>
              <a:gd name="connsiteY0" fmla="*/ 0 h 927462"/>
              <a:gd name="connsiteX1" fmla="*/ 10938387 w 10938387"/>
              <a:gd name="connsiteY1" fmla="*/ 0 h 927462"/>
              <a:gd name="connsiteX2" fmla="*/ 4604039 w 10938387"/>
              <a:gd name="connsiteY2" fmla="*/ 927462 h 927462"/>
              <a:gd name="connsiteX3" fmla="*/ 0 w 10938387"/>
              <a:gd name="connsiteY3" fmla="*/ 927462 h 927462"/>
              <a:gd name="connsiteX4" fmla="*/ 0 w 10938387"/>
              <a:gd name="connsiteY4" fmla="*/ 0 h 927462"/>
              <a:gd name="connsiteX0" fmla="*/ 0 w 10938387"/>
              <a:gd name="connsiteY0" fmla="*/ 0 h 927462"/>
              <a:gd name="connsiteX1" fmla="*/ 10938387 w 10938387"/>
              <a:gd name="connsiteY1" fmla="*/ 0 h 927462"/>
              <a:gd name="connsiteX2" fmla="*/ 5622134 w 10938387"/>
              <a:gd name="connsiteY2" fmla="*/ 927462 h 927462"/>
              <a:gd name="connsiteX3" fmla="*/ 0 w 10938387"/>
              <a:gd name="connsiteY3" fmla="*/ 927462 h 927462"/>
              <a:gd name="connsiteX4" fmla="*/ 0 w 10938387"/>
              <a:gd name="connsiteY4" fmla="*/ 0 h 92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38387" h="927462">
                <a:moveTo>
                  <a:pt x="0" y="0"/>
                </a:moveTo>
                <a:lnTo>
                  <a:pt x="10938387" y="0"/>
                </a:lnTo>
                <a:lnTo>
                  <a:pt x="5622134" y="927462"/>
                </a:lnTo>
                <a:lnTo>
                  <a:pt x="0" y="92746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egnaposto numero diapositiva 17">
            <a:extLst>
              <a:ext uri="{FF2B5EF4-FFF2-40B4-BE49-F238E27FC236}">
                <a16:creationId xmlns:a16="http://schemas.microsoft.com/office/drawing/2014/main" id="{C0E185EA-6981-489F-AEC5-71245E5C0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5122" y="6521077"/>
            <a:ext cx="131445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719195-712F-4D5A-8A76-BB84DDE6F6B4}" type="slidenum">
              <a:rPr kumimoji="0" lang="it-IT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0" name="Gruppo 49">
            <a:extLst>
              <a:ext uri="{FF2B5EF4-FFF2-40B4-BE49-F238E27FC236}">
                <a16:creationId xmlns:a16="http://schemas.microsoft.com/office/drawing/2014/main" id="{429431D3-974A-4D8C-B873-DD41C2D595B8}"/>
              </a:ext>
            </a:extLst>
          </p:cNvPr>
          <p:cNvGrpSpPr/>
          <p:nvPr/>
        </p:nvGrpSpPr>
        <p:grpSpPr>
          <a:xfrm>
            <a:off x="-11151" y="-11151"/>
            <a:ext cx="1049024" cy="585301"/>
            <a:chOff x="-6342" y="-5824"/>
            <a:chExt cx="1049024" cy="585301"/>
          </a:xfrm>
          <a:solidFill>
            <a:schemeClr val="tx2">
              <a:lumMod val="50000"/>
            </a:schemeClr>
          </a:solidFill>
        </p:grpSpPr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D6D99FD6-4B1E-40FE-9747-EEBA84017DA3}"/>
                </a:ext>
              </a:extLst>
            </p:cNvPr>
            <p:cNvSpPr/>
            <p:nvPr/>
          </p:nvSpPr>
          <p:spPr>
            <a:xfrm>
              <a:off x="-6342" y="-5569"/>
              <a:ext cx="1049024" cy="585046"/>
            </a:xfrm>
            <a:custGeom>
              <a:avLst/>
              <a:gdLst>
                <a:gd name="connsiteX0" fmla="*/ 0 w 12192000"/>
                <a:gd name="connsiteY0" fmla="*/ 0 h 927462"/>
                <a:gd name="connsiteX1" fmla="*/ 12192000 w 12192000"/>
                <a:gd name="connsiteY1" fmla="*/ 0 h 927462"/>
                <a:gd name="connsiteX2" fmla="*/ 12192000 w 12192000"/>
                <a:gd name="connsiteY2" fmla="*/ 927462 h 927462"/>
                <a:gd name="connsiteX3" fmla="*/ 0 w 12192000"/>
                <a:gd name="connsiteY3" fmla="*/ 927462 h 927462"/>
                <a:gd name="connsiteX4" fmla="*/ 0 w 12192000"/>
                <a:gd name="connsiteY4" fmla="*/ 0 h 927462"/>
                <a:gd name="connsiteX0" fmla="*/ 0 w 12192000"/>
                <a:gd name="connsiteY0" fmla="*/ 0 h 927462"/>
                <a:gd name="connsiteX1" fmla="*/ 12192000 w 12192000"/>
                <a:gd name="connsiteY1" fmla="*/ 0 h 927462"/>
                <a:gd name="connsiteX2" fmla="*/ 5177245 w 12192000"/>
                <a:gd name="connsiteY2" fmla="*/ 927462 h 927462"/>
                <a:gd name="connsiteX3" fmla="*/ 0 w 12192000"/>
                <a:gd name="connsiteY3" fmla="*/ 927462 h 927462"/>
                <a:gd name="connsiteX4" fmla="*/ 0 w 12192000"/>
                <a:gd name="connsiteY4" fmla="*/ 0 h 927462"/>
                <a:gd name="connsiteX0" fmla="*/ 0 w 12192000"/>
                <a:gd name="connsiteY0" fmla="*/ 0 h 927462"/>
                <a:gd name="connsiteX1" fmla="*/ 12192000 w 12192000"/>
                <a:gd name="connsiteY1" fmla="*/ 0 h 927462"/>
                <a:gd name="connsiteX2" fmla="*/ 4604039 w 12192000"/>
                <a:gd name="connsiteY2" fmla="*/ 927462 h 927462"/>
                <a:gd name="connsiteX3" fmla="*/ 0 w 12192000"/>
                <a:gd name="connsiteY3" fmla="*/ 927462 h 927462"/>
                <a:gd name="connsiteX4" fmla="*/ 0 w 12192000"/>
                <a:gd name="connsiteY4" fmla="*/ 0 h 927462"/>
                <a:gd name="connsiteX0" fmla="*/ 0 w 10938387"/>
                <a:gd name="connsiteY0" fmla="*/ 0 h 927462"/>
                <a:gd name="connsiteX1" fmla="*/ 10938387 w 10938387"/>
                <a:gd name="connsiteY1" fmla="*/ 0 h 927462"/>
                <a:gd name="connsiteX2" fmla="*/ 4604039 w 10938387"/>
                <a:gd name="connsiteY2" fmla="*/ 927462 h 927462"/>
                <a:gd name="connsiteX3" fmla="*/ 0 w 10938387"/>
                <a:gd name="connsiteY3" fmla="*/ 927462 h 927462"/>
                <a:gd name="connsiteX4" fmla="*/ 0 w 10938387"/>
                <a:gd name="connsiteY4" fmla="*/ 0 h 927462"/>
                <a:gd name="connsiteX0" fmla="*/ 0 w 10938387"/>
                <a:gd name="connsiteY0" fmla="*/ 0 h 927462"/>
                <a:gd name="connsiteX1" fmla="*/ 10938387 w 10938387"/>
                <a:gd name="connsiteY1" fmla="*/ 0 h 927462"/>
                <a:gd name="connsiteX2" fmla="*/ 5622134 w 10938387"/>
                <a:gd name="connsiteY2" fmla="*/ 927462 h 927462"/>
                <a:gd name="connsiteX3" fmla="*/ 0 w 10938387"/>
                <a:gd name="connsiteY3" fmla="*/ 927462 h 927462"/>
                <a:gd name="connsiteX4" fmla="*/ 0 w 10938387"/>
                <a:gd name="connsiteY4" fmla="*/ 0 h 92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38387" h="927462">
                  <a:moveTo>
                    <a:pt x="0" y="0"/>
                  </a:moveTo>
                  <a:lnTo>
                    <a:pt x="10938387" y="0"/>
                  </a:lnTo>
                  <a:lnTo>
                    <a:pt x="5622134" y="927462"/>
                  </a:lnTo>
                  <a:lnTo>
                    <a:pt x="0" y="9274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" name="Immagine 29">
              <a:extLst>
                <a:ext uri="{FF2B5EF4-FFF2-40B4-BE49-F238E27FC236}">
                  <a16:creationId xmlns:a16="http://schemas.microsoft.com/office/drawing/2014/main" id="{8FD93652-87C0-4B90-8622-B6935CE68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102905" y="157968"/>
              <a:ext cx="278628" cy="278628"/>
            </a:xfrm>
            <a:prstGeom prst="rect">
              <a:avLst/>
            </a:prstGeom>
            <a:grpFill/>
          </p:spPr>
        </p:pic>
        <p:pic>
          <p:nvPicPr>
            <p:cNvPr id="46" name="Immagine 45">
              <a:extLst>
                <a:ext uri="{FF2B5EF4-FFF2-40B4-BE49-F238E27FC236}">
                  <a16:creationId xmlns:a16="http://schemas.microsoft.com/office/drawing/2014/main" id="{2EA31201-9BF9-4926-BC1F-A7B7B52BF3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1749"/>
            <a:stretch/>
          </p:blipFill>
          <p:spPr>
            <a:xfrm>
              <a:off x="381534" y="-5824"/>
              <a:ext cx="427527" cy="163536"/>
            </a:xfrm>
            <a:prstGeom prst="rect">
              <a:avLst/>
            </a:prstGeom>
            <a:grpFill/>
          </p:spPr>
        </p:pic>
      </p:grpSp>
      <p:grpSp>
        <p:nvGrpSpPr>
          <p:cNvPr id="48" name="Gruppo 47">
            <a:extLst>
              <a:ext uri="{FF2B5EF4-FFF2-40B4-BE49-F238E27FC236}">
                <a16:creationId xmlns:a16="http://schemas.microsoft.com/office/drawing/2014/main" id="{7B7A811E-A544-4D23-91B5-220F86DDD592}"/>
              </a:ext>
            </a:extLst>
          </p:cNvPr>
          <p:cNvGrpSpPr/>
          <p:nvPr/>
        </p:nvGrpSpPr>
        <p:grpSpPr>
          <a:xfrm>
            <a:off x="-11151" y="652667"/>
            <a:ext cx="6664845" cy="90669"/>
            <a:chOff x="-11151" y="652667"/>
            <a:chExt cx="6664845" cy="90669"/>
          </a:xfrm>
        </p:grpSpPr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D85E95ED-FFA6-4BFB-BE8C-F7990D7BEDA1}"/>
                </a:ext>
              </a:extLst>
            </p:cNvPr>
            <p:cNvSpPr/>
            <p:nvPr/>
          </p:nvSpPr>
          <p:spPr>
            <a:xfrm>
              <a:off x="-11151" y="652667"/>
              <a:ext cx="6664845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ttangolo 50">
              <a:extLst>
                <a:ext uri="{FF2B5EF4-FFF2-40B4-BE49-F238E27FC236}">
                  <a16:creationId xmlns:a16="http://schemas.microsoft.com/office/drawing/2014/main" id="{61B44039-10CE-477A-92FA-C2F234AADE6F}"/>
                </a:ext>
              </a:extLst>
            </p:cNvPr>
            <p:cNvSpPr/>
            <p:nvPr/>
          </p:nvSpPr>
          <p:spPr>
            <a:xfrm flipV="1">
              <a:off x="0" y="697617"/>
              <a:ext cx="6096000" cy="4571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Titolo 1">
            <a:extLst>
              <a:ext uri="{FF2B5EF4-FFF2-40B4-BE49-F238E27FC236}">
                <a16:creationId xmlns:a16="http://schemas.microsoft.com/office/drawing/2014/main" id="{3B1C6327-0DE6-B377-5901-E4F22F44A757}"/>
              </a:ext>
            </a:extLst>
          </p:cNvPr>
          <p:cNvSpPr txBox="1">
            <a:spLocks/>
          </p:cNvSpPr>
          <p:nvPr/>
        </p:nvSpPr>
        <p:spPr bwMode="auto">
          <a:xfrm>
            <a:off x="485973" y="41881"/>
            <a:ext cx="11716188" cy="5226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GB" sz="4500" b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GB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Wind Velocity Radar </a:t>
            </a:r>
            <a:r>
              <a:rPr lang="en-GB" alt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Nephoscope</a:t>
            </a:r>
            <a:r>
              <a:rPr lang="en-GB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(WIVERN): ESA Earth Explorer 11 candidate </a:t>
            </a:r>
            <a:endParaRPr lang="it-IT" sz="2400" kern="0" dirty="0">
              <a:solidFill>
                <a:schemeClr val="tx1"/>
              </a:solidFill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A4E056D7-C8AE-4713-9CB3-B831B46BA70C}"/>
              </a:ext>
            </a:extLst>
          </p:cNvPr>
          <p:cNvSpPr/>
          <p:nvPr/>
        </p:nvSpPr>
        <p:spPr>
          <a:xfrm>
            <a:off x="0" y="5905089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  <a:sym typeface="Symbol" pitchFamily="18" charset="2"/>
              </a:rPr>
              <a:t>Wivern will </a:t>
            </a: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  <a:sym typeface="Symbol" pitchFamily="18" charset="2"/>
              </a:rPr>
              <a:t>complement in </a:t>
            </a:r>
            <a:r>
              <a:rPr kumimoji="0" lang="en-GB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  <a:sym typeface="Symbol" pitchFamily="18" charset="2"/>
              </a:rPr>
              <a:t>mid-troposphere cloudy </a:t>
            </a: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  <a:sym typeface="Symbol" pitchFamily="18" charset="2"/>
              </a:rPr>
              <a:t>areas </a:t>
            </a: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  <a:sym typeface="Symbol" pitchFamily="18" charset="2"/>
              </a:rPr>
              <a:t>observations from aircrafts, </a:t>
            </a:r>
            <a:r>
              <a:rPr kumimoji="0" lang="en-GB" alt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scatterometers</a:t>
            </a: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  <a:sym typeface="Symbol" pitchFamily="18" charset="2"/>
              </a:rPr>
              <a:t>ADM-AEOLUS, and cloud motion winds from sequential geo images.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A99134BC-6951-4370-8E17-33E900E3FAB3}"/>
              </a:ext>
            </a:extLst>
          </p:cNvPr>
          <p:cNvSpPr txBox="1"/>
          <p:nvPr/>
        </p:nvSpPr>
        <p:spPr>
          <a:xfrm>
            <a:off x="225606" y="887114"/>
            <a:ext cx="44767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20" marR="0" lvl="0" indent="-285720" algn="l" defTabSz="457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W-band (94 GHz, transmitter similar to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CloudSat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285720" indent="-285720" defTabSz="457153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Doppler  (polarization diversity)</a:t>
            </a:r>
          </a:p>
          <a:p>
            <a:pPr marL="285720" marR="0" lvl="0" indent="-285720" algn="l" defTabSz="457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conically scanning at 41 degrees</a:t>
            </a:r>
          </a:p>
          <a:p>
            <a:pPr marL="285720" marR="0" lvl="0" indent="-285720" algn="l" defTabSz="457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big antenna (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</a:t>
            </a:r>
            <a:r>
              <a:rPr kumimoji="0" lang="en-GB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3dB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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0.07</a:t>
            </a:r>
            <a:r>
              <a:rPr kumimoji="0" lang="en-GB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 </a:t>
            </a: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057E25B3-13E1-436F-B6F3-76E8ABDDA41E}"/>
              </a:ext>
            </a:extLst>
          </p:cNvPr>
          <p:cNvSpPr/>
          <p:nvPr/>
        </p:nvSpPr>
        <p:spPr>
          <a:xfrm>
            <a:off x="4981601" y="1250478"/>
            <a:ext cx="24497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Wolde et al., AMT 2018</a:t>
            </a:r>
          </a:p>
          <a:p>
            <a:pPr marL="0" marR="0" lvl="0" indent="0" algn="l" defTabSz="457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Battaglia et al, AMT, 2018</a:t>
            </a:r>
          </a:p>
          <a:p>
            <a:pPr marL="0" marR="0" lvl="0" indent="0" algn="l" defTabSz="457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Illingworth et al., BAMS, 2018. </a:t>
            </a:r>
          </a:p>
          <a:p>
            <a:pPr marL="0" marR="0" lvl="0" indent="0" algn="l" defTabSz="457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Battaglia et al, IEEE TGRS, 2017</a:t>
            </a:r>
          </a:p>
          <a:p>
            <a:pPr marL="0" marR="0" lvl="0" indent="0" algn="l" defTabSz="457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Battaglia et al,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JTech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2015</a:t>
            </a: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027C2727-163D-45B3-802E-663930EA8635}"/>
              </a:ext>
            </a:extLst>
          </p:cNvPr>
          <p:cNvSpPr/>
          <p:nvPr/>
        </p:nvSpPr>
        <p:spPr>
          <a:xfrm>
            <a:off x="0" y="2677141"/>
            <a:ext cx="4702369" cy="31393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457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First mission to acquire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line-of-sight wind profiles in clouds on a global scale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457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ear-real-time observations with precision</a:t>
            </a: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better than 2 m/s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improve NWP via </a:t>
            </a: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  <a:sym typeface="Symbol" pitchFamily="18" charset="2"/>
              </a:rPr>
              <a:t>monitoring of the vertical structure of winds</a:t>
            </a: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  <a:sym typeface="Symbol" pitchFamily="18" charset="2"/>
              </a:rPr>
              <a:t> and by </a:t>
            </a: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  <a:sym typeface="Symbol" pitchFamily="18" charset="2"/>
              </a:rPr>
              <a:t>capturing early stages of cyclogenesis.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A81FF2E-5DEA-4DEF-8D3F-BFE034DD115F}"/>
              </a:ext>
            </a:extLst>
          </p:cNvPr>
          <p:cNvSpPr txBox="1"/>
          <p:nvPr/>
        </p:nvSpPr>
        <p:spPr>
          <a:xfrm>
            <a:off x="4702369" y="4470650"/>
            <a:ext cx="68005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www.wivern.polito.it</a:t>
            </a:r>
            <a:endParaRPr lang="it-IT" sz="2600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600" dirty="0">
                <a:solidFill>
                  <a:srgbClr val="CC0000"/>
                </a:solidFill>
              </a:rPr>
              <a:t>AS1.8 </a:t>
            </a:r>
            <a:r>
              <a:rPr lang="it-IT" sz="2600" dirty="0" err="1">
                <a:solidFill>
                  <a:srgbClr val="CC0000"/>
                </a:solidFill>
              </a:rPr>
              <a:t>Wed</a:t>
            </a:r>
            <a:r>
              <a:rPr lang="it-IT" sz="2600" dirty="0">
                <a:solidFill>
                  <a:srgbClr val="CC0000"/>
                </a:solidFill>
              </a:rPr>
              <a:t>, 26 </a:t>
            </a:r>
            <a:r>
              <a:rPr lang="it-IT" sz="2600" dirty="0" err="1">
                <a:solidFill>
                  <a:srgbClr val="CC0000"/>
                </a:solidFill>
              </a:rPr>
              <a:t>Apr</a:t>
            </a:r>
            <a:r>
              <a:rPr lang="it-IT" sz="2600" dirty="0">
                <a:solidFill>
                  <a:srgbClr val="CC0000"/>
                </a:solidFill>
              </a:rPr>
              <a:t>, 17:30–17:40</a:t>
            </a:r>
            <a:endParaRPr lang="it-IT" sz="2600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5B9D49D-10D2-4F54-9905-5405C916F468}"/>
              </a:ext>
            </a:extLst>
          </p:cNvPr>
          <p:cNvSpPr txBox="1"/>
          <p:nvPr/>
        </p:nvSpPr>
        <p:spPr>
          <a:xfrm>
            <a:off x="5486400" y="642794"/>
            <a:ext cx="481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Currently one of the 4 candidates in Phase-0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93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24">
            <a:extLst>
              <a:ext uri="{FF2B5EF4-FFF2-40B4-BE49-F238E27FC236}">
                <a16:creationId xmlns:a16="http://schemas.microsoft.com/office/drawing/2014/main" id="{A487E445-E0B2-42FF-AF91-8735FFBB2894}"/>
              </a:ext>
            </a:extLst>
          </p:cNvPr>
          <p:cNvSpPr/>
          <p:nvPr/>
        </p:nvSpPr>
        <p:spPr>
          <a:xfrm rot="10800000">
            <a:off x="11547467" y="6521076"/>
            <a:ext cx="654693" cy="365126"/>
          </a:xfrm>
          <a:custGeom>
            <a:avLst/>
            <a:gdLst>
              <a:gd name="connsiteX0" fmla="*/ 0 w 12192000"/>
              <a:gd name="connsiteY0" fmla="*/ 0 h 927462"/>
              <a:gd name="connsiteX1" fmla="*/ 12192000 w 12192000"/>
              <a:gd name="connsiteY1" fmla="*/ 0 h 927462"/>
              <a:gd name="connsiteX2" fmla="*/ 12192000 w 12192000"/>
              <a:gd name="connsiteY2" fmla="*/ 927462 h 927462"/>
              <a:gd name="connsiteX3" fmla="*/ 0 w 12192000"/>
              <a:gd name="connsiteY3" fmla="*/ 927462 h 927462"/>
              <a:gd name="connsiteX4" fmla="*/ 0 w 12192000"/>
              <a:gd name="connsiteY4" fmla="*/ 0 h 927462"/>
              <a:gd name="connsiteX0" fmla="*/ 0 w 12192000"/>
              <a:gd name="connsiteY0" fmla="*/ 0 h 927462"/>
              <a:gd name="connsiteX1" fmla="*/ 12192000 w 12192000"/>
              <a:gd name="connsiteY1" fmla="*/ 0 h 927462"/>
              <a:gd name="connsiteX2" fmla="*/ 5177245 w 12192000"/>
              <a:gd name="connsiteY2" fmla="*/ 927462 h 927462"/>
              <a:gd name="connsiteX3" fmla="*/ 0 w 12192000"/>
              <a:gd name="connsiteY3" fmla="*/ 927462 h 927462"/>
              <a:gd name="connsiteX4" fmla="*/ 0 w 12192000"/>
              <a:gd name="connsiteY4" fmla="*/ 0 h 927462"/>
              <a:gd name="connsiteX0" fmla="*/ 0 w 12192000"/>
              <a:gd name="connsiteY0" fmla="*/ 0 h 927462"/>
              <a:gd name="connsiteX1" fmla="*/ 12192000 w 12192000"/>
              <a:gd name="connsiteY1" fmla="*/ 0 h 927462"/>
              <a:gd name="connsiteX2" fmla="*/ 4604039 w 12192000"/>
              <a:gd name="connsiteY2" fmla="*/ 927462 h 927462"/>
              <a:gd name="connsiteX3" fmla="*/ 0 w 12192000"/>
              <a:gd name="connsiteY3" fmla="*/ 927462 h 927462"/>
              <a:gd name="connsiteX4" fmla="*/ 0 w 12192000"/>
              <a:gd name="connsiteY4" fmla="*/ 0 h 927462"/>
              <a:gd name="connsiteX0" fmla="*/ 0 w 10938387"/>
              <a:gd name="connsiteY0" fmla="*/ 0 h 927462"/>
              <a:gd name="connsiteX1" fmla="*/ 10938387 w 10938387"/>
              <a:gd name="connsiteY1" fmla="*/ 0 h 927462"/>
              <a:gd name="connsiteX2" fmla="*/ 4604039 w 10938387"/>
              <a:gd name="connsiteY2" fmla="*/ 927462 h 927462"/>
              <a:gd name="connsiteX3" fmla="*/ 0 w 10938387"/>
              <a:gd name="connsiteY3" fmla="*/ 927462 h 927462"/>
              <a:gd name="connsiteX4" fmla="*/ 0 w 10938387"/>
              <a:gd name="connsiteY4" fmla="*/ 0 h 927462"/>
              <a:gd name="connsiteX0" fmla="*/ 0 w 10938387"/>
              <a:gd name="connsiteY0" fmla="*/ 0 h 927462"/>
              <a:gd name="connsiteX1" fmla="*/ 10938387 w 10938387"/>
              <a:gd name="connsiteY1" fmla="*/ 0 h 927462"/>
              <a:gd name="connsiteX2" fmla="*/ 5622134 w 10938387"/>
              <a:gd name="connsiteY2" fmla="*/ 927462 h 927462"/>
              <a:gd name="connsiteX3" fmla="*/ 0 w 10938387"/>
              <a:gd name="connsiteY3" fmla="*/ 927462 h 927462"/>
              <a:gd name="connsiteX4" fmla="*/ 0 w 10938387"/>
              <a:gd name="connsiteY4" fmla="*/ 0 h 92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38387" h="927462">
                <a:moveTo>
                  <a:pt x="0" y="0"/>
                </a:moveTo>
                <a:lnTo>
                  <a:pt x="10938387" y="0"/>
                </a:lnTo>
                <a:lnTo>
                  <a:pt x="5622134" y="927462"/>
                </a:lnTo>
                <a:lnTo>
                  <a:pt x="0" y="92746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egnaposto numero diapositiva 17">
            <a:extLst>
              <a:ext uri="{FF2B5EF4-FFF2-40B4-BE49-F238E27FC236}">
                <a16:creationId xmlns:a16="http://schemas.microsoft.com/office/drawing/2014/main" id="{C0E185EA-6981-489F-AEC5-71245E5C0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5122" y="6521077"/>
            <a:ext cx="131445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719195-712F-4D5A-8A76-BB84DDE6F6B4}" type="slidenum">
              <a:rPr kumimoji="0" lang="it-IT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8993713-B655-489C-B3C0-7E36640A19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7" t="20806" r="6581" b="21102"/>
          <a:stretch/>
        </p:blipFill>
        <p:spPr>
          <a:xfrm>
            <a:off x="9856731" y="54806"/>
            <a:ext cx="2237173" cy="1038687"/>
          </a:xfrm>
          <a:prstGeom prst="rect">
            <a:avLst/>
          </a:prstGeom>
        </p:spPr>
      </p:pic>
      <p:grpSp>
        <p:nvGrpSpPr>
          <p:cNvPr id="50" name="Gruppo 49">
            <a:extLst>
              <a:ext uri="{FF2B5EF4-FFF2-40B4-BE49-F238E27FC236}">
                <a16:creationId xmlns:a16="http://schemas.microsoft.com/office/drawing/2014/main" id="{429431D3-974A-4D8C-B873-DD41C2D595B8}"/>
              </a:ext>
            </a:extLst>
          </p:cNvPr>
          <p:cNvGrpSpPr/>
          <p:nvPr/>
        </p:nvGrpSpPr>
        <p:grpSpPr>
          <a:xfrm>
            <a:off x="-11151" y="-11151"/>
            <a:ext cx="1049024" cy="585301"/>
            <a:chOff x="-6342" y="-5824"/>
            <a:chExt cx="1049024" cy="585301"/>
          </a:xfrm>
          <a:solidFill>
            <a:schemeClr val="tx2">
              <a:lumMod val="50000"/>
            </a:schemeClr>
          </a:solidFill>
        </p:grpSpPr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D6D99FD6-4B1E-40FE-9747-EEBA84017DA3}"/>
                </a:ext>
              </a:extLst>
            </p:cNvPr>
            <p:cNvSpPr/>
            <p:nvPr/>
          </p:nvSpPr>
          <p:spPr>
            <a:xfrm>
              <a:off x="-6342" y="-5569"/>
              <a:ext cx="1049024" cy="585046"/>
            </a:xfrm>
            <a:custGeom>
              <a:avLst/>
              <a:gdLst>
                <a:gd name="connsiteX0" fmla="*/ 0 w 12192000"/>
                <a:gd name="connsiteY0" fmla="*/ 0 h 927462"/>
                <a:gd name="connsiteX1" fmla="*/ 12192000 w 12192000"/>
                <a:gd name="connsiteY1" fmla="*/ 0 h 927462"/>
                <a:gd name="connsiteX2" fmla="*/ 12192000 w 12192000"/>
                <a:gd name="connsiteY2" fmla="*/ 927462 h 927462"/>
                <a:gd name="connsiteX3" fmla="*/ 0 w 12192000"/>
                <a:gd name="connsiteY3" fmla="*/ 927462 h 927462"/>
                <a:gd name="connsiteX4" fmla="*/ 0 w 12192000"/>
                <a:gd name="connsiteY4" fmla="*/ 0 h 927462"/>
                <a:gd name="connsiteX0" fmla="*/ 0 w 12192000"/>
                <a:gd name="connsiteY0" fmla="*/ 0 h 927462"/>
                <a:gd name="connsiteX1" fmla="*/ 12192000 w 12192000"/>
                <a:gd name="connsiteY1" fmla="*/ 0 h 927462"/>
                <a:gd name="connsiteX2" fmla="*/ 5177245 w 12192000"/>
                <a:gd name="connsiteY2" fmla="*/ 927462 h 927462"/>
                <a:gd name="connsiteX3" fmla="*/ 0 w 12192000"/>
                <a:gd name="connsiteY3" fmla="*/ 927462 h 927462"/>
                <a:gd name="connsiteX4" fmla="*/ 0 w 12192000"/>
                <a:gd name="connsiteY4" fmla="*/ 0 h 927462"/>
                <a:gd name="connsiteX0" fmla="*/ 0 w 12192000"/>
                <a:gd name="connsiteY0" fmla="*/ 0 h 927462"/>
                <a:gd name="connsiteX1" fmla="*/ 12192000 w 12192000"/>
                <a:gd name="connsiteY1" fmla="*/ 0 h 927462"/>
                <a:gd name="connsiteX2" fmla="*/ 4604039 w 12192000"/>
                <a:gd name="connsiteY2" fmla="*/ 927462 h 927462"/>
                <a:gd name="connsiteX3" fmla="*/ 0 w 12192000"/>
                <a:gd name="connsiteY3" fmla="*/ 927462 h 927462"/>
                <a:gd name="connsiteX4" fmla="*/ 0 w 12192000"/>
                <a:gd name="connsiteY4" fmla="*/ 0 h 927462"/>
                <a:gd name="connsiteX0" fmla="*/ 0 w 10938387"/>
                <a:gd name="connsiteY0" fmla="*/ 0 h 927462"/>
                <a:gd name="connsiteX1" fmla="*/ 10938387 w 10938387"/>
                <a:gd name="connsiteY1" fmla="*/ 0 h 927462"/>
                <a:gd name="connsiteX2" fmla="*/ 4604039 w 10938387"/>
                <a:gd name="connsiteY2" fmla="*/ 927462 h 927462"/>
                <a:gd name="connsiteX3" fmla="*/ 0 w 10938387"/>
                <a:gd name="connsiteY3" fmla="*/ 927462 h 927462"/>
                <a:gd name="connsiteX4" fmla="*/ 0 w 10938387"/>
                <a:gd name="connsiteY4" fmla="*/ 0 h 927462"/>
                <a:gd name="connsiteX0" fmla="*/ 0 w 10938387"/>
                <a:gd name="connsiteY0" fmla="*/ 0 h 927462"/>
                <a:gd name="connsiteX1" fmla="*/ 10938387 w 10938387"/>
                <a:gd name="connsiteY1" fmla="*/ 0 h 927462"/>
                <a:gd name="connsiteX2" fmla="*/ 5622134 w 10938387"/>
                <a:gd name="connsiteY2" fmla="*/ 927462 h 927462"/>
                <a:gd name="connsiteX3" fmla="*/ 0 w 10938387"/>
                <a:gd name="connsiteY3" fmla="*/ 927462 h 927462"/>
                <a:gd name="connsiteX4" fmla="*/ 0 w 10938387"/>
                <a:gd name="connsiteY4" fmla="*/ 0 h 92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38387" h="927462">
                  <a:moveTo>
                    <a:pt x="0" y="0"/>
                  </a:moveTo>
                  <a:lnTo>
                    <a:pt x="10938387" y="0"/>
                  </a:lnTo>
                  <a:lnTo>
                    <a:pt x="5622134" y="927462"/>
                  </a:lnTo>
                  <a:lnTo>
                    <a:pt x="0" y="9274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" name="Immagine 29">
              <a:extLst>
                <a:ext uri="{FF2B5EF4-FFF2-40B4-BE49-F238E27FC236}">
                  <a16:creationId xmlns:a16="http://schemas.microsoft.com/office/drawing/2014/main" id="{8FD93652-87C0-4B90-8622-B6935CE68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102905" y="157968"/>
              <a:ext cx="278628" cy="278628"/>
            </a:xfrm>
            <a:prstGeom prst="rect">
              <a:avLst/>
            </a:prstGeom>
            <a:grpFill/>
          </p:spPr>
        </p:pic>
        <p:pic>
          <p:nvPicPr>
            <p:cNvPr id="46" name="Immagine 45">
              <a:extLst>
                <a:ext uri="{FF2B5EF4-FFF2-40B4-BE49-F238E27FC236}">
                  <a16:creationId xmlns:a16="http://schemas.microsoft.com/office/drawing/2014/main" id="{2EA31201-9BF9-4926-BC1F-A7B7B52BF3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1749"/>
            <a:stretch/>
          </p:blipFill>
          <p:spPr>
            <a:xfrm>
              <a:off x="381534" y="-5824"/>
              <a:ext cx="427527" cy="163536"/>
            </a:xfrm>
            <a:prstGeom prst="rect">
              <a:avLst/>
            </a:prstGeom>
            <a:grpFill/>
          </p:spPr>
        </p:pic>
      </p:grpSp>
      <p:grpSp>
        <p:nvGrpSpPr>
          <p:cNvPr id="48" name="Gruppo 47">
            <a:extLst>
              <a:ext uri="{FF2B5EF4-FFF2-40B4-BE49-F238E27FC236}">
                <a16:creationId xmlns:a16="http://schemas.microsoft.com/office/drawing/2014/main" id="{7B7A811E-A544-4D23-91B5-220F86DDD592}"/>
              </a:ext>
            </a:extLst>
          </p:cNvPr>
          <p:cNvGrpSpPr/>
          <p:nvPr/>
        </p:nvGrpSpPr>
        <p:grpSpPr>
          <a:xfrm>
            <a:off x="-11151" y="652667"/>
            <a:ext cx="6664845" cy="90669"/>
            <a:chOff x="-11151" y="652667"/>
            <a:chExt cx="6664845" cy="90669"/>
          </a:xfrm>
        </p:grpSpPr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D85E95ED-FFA6-4BFB-BE8C-F7990D7BEDA1}"/>
                </a:ext>
              </a:extLst>
            </p:cNvPr>
            <p:cNvSpPr/>
            <p:nvPr/>
          </p:nvSpPr>
          <p:spPr>
            <a:xfrm>
              <a:off x="-11151" y="652667"/>
              <a:ext cx="6664845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ttangolo 50">
              <a:extLst>
                <a:ext uri="{FF2B5EF4-FFF2-40B4-BE49-F238E27FC236}">
                  <a16:creationId xmlns:a16="http://schemas.microsoft.com/office/drawing/2014/main" id="{61B44039-10CE-477A-92FA-C2F234AADE6F}"/>
                </a:ext>
              </a:extLst>
            </p:cNvPr>
            <p:cNvSpPr/>
            <p:nvPr/>
          </p:nvSpPr>
          <p:spPr>
            <a:xfrm flipV="1">
              <a:off x="0" y="697617"/>
              <a:ext cx="6096000" cy="4571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Titolo 1">
            <a:extLst>
              <a:ext uri="{FF2B5EF4-FFF2-40B4-BE49-F238E27FC236}">
                <a16:creationId xmlns:a16="http://schemas.microsoft.com/office/drawing/2014/main" id="{3B1C6327-0DE6-B377-5901-E4F22F44A757}"/>
              </a:ext>
            </a:extLst>
          </p:cNvPr>
          <p:cNvSpPr txBox="1">
            <a:spLocks/>
          </p:cNvSpPr>
          <p:nvPr/>
        </p:nvSpPr>
        <p:spPr bwMode="auto">
          <a:xfrm>
            <a:off x="861830" y="41881"/>
            <a:ext cx="8830810" cy="5226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GB" sz="4500" b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WIVERN </a:t>
            </a:r>
            <a:r>
              <a:rPr lang="en-GB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and Tropical Cyclones</a:t>
            </a: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j-ea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4886106-E697-4CB5-AB5D-78A3DBB60BBE}"/>
              </a:ext>
            </a:extLst>
          </p:cNvPr>
          <p:cNvSpPr txBox="1"/>
          <p:nvPr/>
        </p:nvSpPr>
        <p:spPr>
          <a:xfrm>
            <a:off x="0" y="1084383"/>
            <a:ext cx="1221331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 OF WIVERN SCIENCE OBJECTIVES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improve NWP analyses and re-analyses of the atmospheric state and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climate models by observing at a global scale high resolution detailed dynamic and microphysical structures of weather systems, including high-impact tropical cyclones and mid-latitude windstorms.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SCIENCE QUESTIONS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lvl="0" indent="-5715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 the 94 GHz WIVERN “see”  inside tropical cyclones? How frequently is the 94 GHz signal fully attenuated?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571500" lvl="0" indent="-5715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which part of the systems will WIVERN be able to provide Doppler profiles with good accuracy (e.g. &lt;3 m/s)?</a:t>
            </a:r>
            <a:endParaRPr lang="en-GB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5267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24">
            <a:extLst>
              <a:ext uri="{FF2B5EF4-FFF2-40B4-BE49-F238E27FC236}">
                <a16:creationId xmlns:a16="http://schemas.microsoft.com/office/drawing/2014/main" id="{A487E445-E0B2-42FF-AF91-8735FFBB2894}"/>
              </a:ext>
            </a:extLst>
          </p:cNvPr>
          <p:cNvSpPr/>
          <p:nvPr/>
        </p:nvSpPr>
        <p:spPr>
          <a:xfrm rot="10800000">
            <a:off x="11547467" y="6521076"/>
            <a:ext cx="654693" cy="365126"/>
          </a:xfrm>
          <a:custGeom>
            <a:avLst/>
            <a:gdLst>
              <a:gd name="connsiteX0" fmla="*/ 0 w 12192000"/>
              <a:gd name="connsiteY0" fmla="*/ 0 h 927462"/>
              <a:gd name="connsiteX1" fmla="*/ 12192000 w 12192000"/>
              <a:gd name="connsiteY1" fmla="*/ 0 h 927462"/>
              <a:gd name="connsiteX2" fmla="*/ 12192000 w 12192000"/>
              <a:gd name="connsiteY2" fmla="*/ 927462 h 927462"/>
              <a:gd name="connsiteX3" fmla="*/ 0 w 12192000"/>
              <a:gd name="connsiteY3" fmla="*/ 927462 h 927462"/>
              <a:gd name="connsiteX4" fmla="*/ 0 w 12192000"/>
              <a:gd name="connsiteY4" fmla="*/ 0 h 927462"/>
              <a:gd name="connsiteX0" fmla="*/ 0 w 12192000"/>
              <a:gd name="connsiteY0" fmla="*/ 0 h 927462"/>
              <a:gd name="connsiteX1" fmla="*/ 12192000 w 12192000"/>
              <a:gd name="connsiteY1" fmla="*/ 0 h 927462"/>
              <a:gd name="connsiteX2" fmla="*/ 5177245 w 12192000"/>
              <a:gd name="connsiteY2" fmla="*/ 927462 h 927462"/>
              <a:gd name="connsiteX3" fmla="*/ 0 w 12192000"/>
              <a:gd name="connsiteY3" fmla="*/ 927462 h 927462"/>
              <a:gd name="connsiteX4" fmla="*/ 0 w 12192000"/>
              <a:gd name="connsiteY4" fmla="*/ 0 h 927462"/>
              <a:gd name="connsiteX0" fmla="*/ 0 w 12192000"/>
              <a:gd name="connsiteY0" fmla="*/ 0 h 927462"/>
              <a:gd name="connsiteX1" fmla="*/ 12192000 w 12192000"/>
              <a:gd name="connsiteY1" fmla="*/ 0 h 927462"/>
              <a:gd name="connsiteX2" fmla="*/ 4604039 w 12192000"/>
              <a:gd name="connsiteY2" fmla="*/ 927462 h 927462"/>
              <a:gd name="connsiteX3" fmla="*/ 0 w 12192000"/>
              <a:gd name="connsiteY3" fmla="*/ 927462 h 927462"/>
              <a:gd name="connsiteX4" fmla="*/ 0 w 12192000"/>
              <a:gd name="connsiteY4" fmla="*/ 0 h 927462"/>
              <a:gd name="connsiteX0" fmla="*/ 0 w 10938387"/>
              <a:gd name="connsiteY0" fmla="*/ 0 h 927462"/>
              <a:gd name="connsiteX1" fmla="*/ 10938387 w 10938387"/>
              <a:gd name="connsiteY1" fmla="*/ 0 h 927462"/>
              <a:gd name="connsiteX2" fmla="*/ 4604039 w 10938387"/>
              <a:gd name="connsiteY2" fmla="*/ 927462 h 927462"/>
              <a:gd name="connsiteX3" fmla="*/ 0 w 10938387"/>
              <a:gd name="connsiteY3" fmla="*/ 927462 h 927462"/>
              <a:gd name="connsiteX4" fmla="*/ 0 w 10938387"/>
              <a:gd name="connsiteY4" fmla="*/ 0 h 927462"/>
              <a:gd name="connsiteX0" fmla="*/ 0 w 10938387"/>
              <a:gd name="connsiteY0" fmla="*/ 0 h 927462"/>
              <a:gd name="connsiteX1" fmla="*/ 10938387 w 10938387"/>
              <a:gd name="connsiteY1" fmla="*/ 0 h 927462"/>
              <a:gd name="connsiteX2" fmla="*/ 5622134 w 10938387"/>
              <a:gd name="connsiteY2" fmla="*/ 927462 h 927462"/>
              <a:gd name="connsiteX3" fmla="*/ 0 w 10938387"/>
              <a:gd name="connsiteY3" fmla="*/ 927462 h 927462"/>
              <a:gd name="connsiteX4" fmla="*/ 0 w 10938387"/>
              <a:gd name="connsiteY4" fmla="*/ 0 h 92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38387" h="927462">
                <a:moveTo>
                  <a:pt x="0" y="0"/>
                </a:moveTo>
                <a:lnTo>
                  <a:pt x="10938387" y="0"/>
                </a:lnTo>
                <a:lnTo>
                  <a:pt x="5622134" y="927462"/>
                </a:lnTo>
                <a:lnTo>
                  <a:pt x="0" y="92746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egnaposto numero diapositiva 17">
            <a:extLst>
              <a:ext uri="{FF2B5EF4-FFF2-40B4-BE49-F238E27FC236}">
                <a16:creationId xmlns:a16="http://schemas.microsoft.com/office/drawing/2014/main" id="{C0E185EA-6981-489F-AEC5-71245E5C0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5122" y="6521077"/>
            <a:ext cx="131445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719195-712F-4D5A-8A76-BB84DDE6F6B4}" type="slidenum">
              <a:rPr kumimoji="0" lang="it-IT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0" name="Gruppo 49">
            <a:extLst>
              <a:ext uri="{FF2B5EF4-FFF2-40B4-BE49-F238E27FC236}">
                <a16:creationId xmlns:a16="http://schemas.microsoft.com/office/drawing/2014/main" id="{429431D3-974A-4D8C-B873-DD41C2D595B8}"/>
              </a:ext>
            </a:extLst>
          </p:cNvPr>
          <p:cNvGrpSpPr/>
          <p:nvPr/>
        </p:nvGrpSpPr>
        <p:grpSpPr>
          <a:xfrm>
            <a:off x="-11151" y="-11151"/>
            <a:ext cx="1049024" cy="585301"/>
            <a:chOff x="-6342" y="-5824"/>
            <a:chExt cx="1049024" cy="585301"/>
          </a:xfrm>
          <a:solidFill>
            <a:schemeClr val="tx2">
              <a:lumMod val="50000"/>
            </a:schemeClr>
          </a:solidFill>
        </p:grpSpPr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D6D99FD6-4B1E-40FE-9747-EEBA84017DA3}"/>
                </a:ext>
              </a:extLst>
            </p:cNvPr>
            <p:cNvSpPr/>
            <p:nvPr/>
          </p:nvSpPr>
          <p:spPr>
            <a:xfrm>
              <a:off x="-6342" y="-5569"/>
              <a:ext cx="1049024" cy="585046"/>
            </a:xfrm>
            <a:custGeom>
              <a:avLst/>
              <a:gdLst>
                <a:gd name="connsiteX0" fmla="*/ 0 w 12192000"/>
                <a:gd name="connsiteY0" fmla="*/ 0 h 927462"/>
                <a:gd name="connsiteX1" fmla="*/ 12192000 w 12192000"/>
                <a:gd name="connsiteY1" fmla="*/ 0 h 927462"/>
                <a:gd name="connsiteX2" fmla="*/ 12192000 w 12192000"/>
                <a:gd name="connsiteY2" fmla="*/ 927462 h 927462"/>
                <a:gd name="connsiteX3" fmla="*/ 0 w 12192000"/>
                <a:gd name="connsiteY3" fmla="*/ 927462 h 927462"/>
                <a:gd name="connsiteX4" fmla="*/ 0 w 12192000"/>
                <a:gd name="connsiteY4" fmla="*/ 0 h 927462"/>
                <a:gd name="connsiteX0" fmla="*/ 0 w 12192000"/>
                <a:gd name="connsiteY0" fmla="*/ 0 h 927462"/>
                <a:gd name="connsiteX1" fmla="*/ 12192000 w 12192000"/>
                <a:gd name="connsiteY1" fmla="*/ 0 h 927462"/>
                <a:gd name="connsiteX2" fmla="*/ 5177245 w 12192000"/>
                <a:gd name="connsiteY2" fmla="*/ 927462 h 927462"/>
                <a:gd name="connsiteX3" fmla="*/ 0 w 12192000"/>
                <a:gd name="connsiteY3" fmla="*/ 927462 h 927462"/>
                <a:gd name="connsiteX4" fmla="*/ 0 w 12192000"/>
                <a:gd name="connsiteY4" fmla="*/ 0 h 927462"/>
                <a:gd name="connsiteX0" fmla="*/ 0 w 12192000"/>
                <a:gd name="connsiteY0" fmla="*/ 0 h 927462"/>
                <a:gd name="connsiteX1" fmla="*/ 12192000 w 12192000"/>
                <a:gd name="connsiteY1" fmla="*/ 0 h 927462"/>
                <a:gd name="connsiteX2" fmla="*/ 4604039 w 12192000"/>
                <a:gd name="connsiteY2" fmla="*/ 927462 h 927462"/>
                <a:gd name="connsiteX3" fmla="*/ 0 w 12192000"/>
                <a:gd name="connsiteY3" fmla="*/ 927462 h 927462"/>
                <a:gd name="connsiteX4" fmla="*/ 0 w 12192000"/>
                <a:gd name="connsiteY4" fmla="*/ 0 h 927462"/>
                <a:gd name="connsiteX0" fmla="*/ 0 w 10938387"/>
                <a:gd name="connsiteY0" fmla="*/ 0 h 927462"/>
                <a:gd name="connsiteX1" fmla="*/ 10938387 w 10938387"/>
                <a:gd name="connsiteY1" fmla="*/ 0 h 927462"/>
                <a:gd name="connsiteX2" fmla="*/ 4604039 w 10938387"/>
                <a:gd name="connsiteY2" fmla="*/ 927462 h 927462"/>
                <a:gd name="connsiteX3" fmla="*/ 0 w 10938387"/>
                <a:gd name="connsiteY3" fmla="*/ 927462 h 927462"/>
                <a:gd name="connsiteX4" fmla="*/ 0 w 10938387"/>
                <a:gd name="connsiteY4" fmla="*/ 0 h 927462"/>
                <a:gd name="connsiteX0" fmla="*/ 0 w 10938387"/>
                <a:gd name="connsiteY0" fmla="*/ 0 h 927462"/>
                <a:gd name="connsiteX1" fmla="*/ 10938387 w 10938387"/>
                <a:gd name="connsiteY1" fmla="*/ 0 h 927462"/>
                <a:gd name="connsiteX2" fmla="*/ 5622134 w 10938387"/>
                <a:gd name="connsiteY2" fmla="*/ 927462 h 927462"/>
                <a:gd name="connsiteX3" fmla="*/ 0 w 10938387"/>
                <a:gd name="connsiteY3" fmla="*/ 927462 h 927462"/>
                <a:gd name="connsiteX4" fmla="*/ 0 w 10938387"/>
                <a:gd name="connsiteY4" fmla="*/ 0 h 92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38387" h="927462">
                  <a:moveTo>
                    <a:pt x="0" y="0"/>
                  </a:moveTo>
                  <a:lnTo>
                    <a:pt x="10938387" y="0"/>
                  </a:lnTo>
                  <a:lnTo>
                    <a:pt x="5622134" y="927462"/>
                  </a:lnTo>
                  <a:lnTo>
                    <a:pt x="0" y="9274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" name="Immagine 29">
              <a:extLst>
                <a:ext uri="{FF2B5EF4-FFF2-40B4-BE49-F238E27FC236}">
                  <a16:creationId xmlns:a16="http://schemas.microsoft.com/office/drawing/2014/main" id="{8FD93652-87C0-4B90-8622-B6935CE68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102905" y="157968"/>
              <a:ext cx="278628" cy="278628"/>
            </a:xfrm>
            <a:prstGeom prst="rect">
              <a:avLst/>
            </a:prstGeom>
            <a:grpFill/>
          </p:spPr>
        </p:pic>
        <p:pic>
          <p:nvPicPr>
            <p:cNvPr id="46" name="Immagine 45">
              <a:extLst>
                <a:ext uri="{FF2B5EF4-FFF2-40B4-BE49-F238E27FC236}">
                  <a16:creationId xmlns:a16="http://schemas.microsoft.com/office/drawing/2014/main" id="{2EA31201-9BF9-4926-BC1F-A7B7B52BF3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1749"/>
            <a:stretch/>
          </p:blipFill>
          <p:spPr>
            <a:xfrm>
              <a:off x="381534" y="-5824"/>
              <a:ext cx="427527" cy="163536"/>
            </a:xfrm>
            <a:prstGeom prst="rect">
              <a:avLst/>
            </a:prstGeom>
            <a:grpFill/>
          </p:spPr>
        </p:pic>
      </p:grpSp>
      <p:grpSp>
        <p:nvGrpSpPr>
          <p:cNvPr id="48" name="Gruppo 47">
            <a:extLst>
              <a:ext uri="{FF2B5EF4-FFF2-40B4-BE49-F238E27FC236}">
                <a16:creationId xmlns:a16="http://schemas.microsoft.com/office/drawing/2014/main" id="{7B7A811E-A544-4D23-91B5-220F86DDD592}"/>
              </a:ext>
            </a:extLst>
          </p:cNvPr>
          <p:cNvGrpSpPr/>
          <p:nvPr/>
        </p:nvGrpSpPr>
        <p:grpSpPr>
          <a:xfrm>
            <a:off x="-11151" y="652667"/>
            <a:ext cx="6664845" cy="90669"/>
            <a:chOff x="-11151" y="652667"/>
            <a:chExt cx="6664845" cy="90669"/>
          </a:xfrm>
        </p:grpSpPr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D85E95ED-FFA6-4BFB-BE8C-F7990D7BEDA1}"/>
                </a:ext>
              </a:extLst>
            </p:cNvPr>
            <p:cNvSpPr/>
            <p:nvPr/>
          </p:nvSpPr>
          <p:spPr>
            <a:xfrm>
              <a:off x="-11151" y="652667"/>
              <a:ext cx="6664845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ttangolo 50">
              <a:extLst>
                <a:ext uri="{FF2B5EF4-FFF2-40B4-BE49-F238E27FC236}">
                  <a16:creationId xmlns:a16="http://schemas.microsoft.com/office/drawing/2014/main" id="{61B44039-10CE-477A-92FA-C2F234AADE6F}"/>
                </a:ext>
              </a:extLst>
            </p:cNvPr>
            <p:cNvSpPr/>
            <p:nvPr/>
          </p:nvSpPr>
          <p:spPr>
            <a:xfrm flipV="1">
              <a:off x="0" y="697617"/>
              <a:ext cx="6096000" cy="4571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7E1AD995-7B64-6BC8-6AA9-2B9271E643D5}"/>
              </a:ext>
            </a:extLst>
          </p:cNvPr>
          <p:cNvSpPr txBox="1">
            <a:spLocks/>
          </p:cNvSpPr>
          <p:nvPr/>
        </p:nvSpPr>
        <p:spPr>
          <a:xfrm>
            <a:off x="3960451" y="1133349"/>
            <a:ext cx="3491316" cy="126349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"/>
              <a:defRPr sz="2800">
                <a:solidFill>
                  <a:srgbClr val="464C80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"/>
              <a:defRPr sz="2400">
                <a:solidFill>
                  <a:srgbClr val="464C80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"/>
              <a:defRPr sz="2000">
                <a:solidFill>
                  <a:srgbClr val="464C80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¨"/>
              <a:defRPr>
                <a:solidFill>
                  <a:srgbClr val="464C80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rgbClr val="464C80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457200" lvl="1" indent="0" algn="ctr">
              <a:spcAft>
                <a:spcPts val="600"/>
              </a:spcAft>
              <a:buNone/>
            </a:pPr>
            <a:r>
              <a:rPr lang="en-GB" sz="18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CloudSat</a:t>
            </a:r>
            <a:r>
              <a:rPr lang="en-GB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data: 2007 overpasses of 89 TC within 1000 km of Tropical Cyclone centres</a:t>
            </a:r>
          </a:p>
        </p:txBody>
      </p:sp>
      <p:pic>
        <p:nvPicPr>
          <p:cNvPr id="6" name="Image 5" descr="Une image contenant carte&#10;&#10;Description générée automatiquement">
            <a:extLst>
              <a:ext uri="{FF2B5EF4-FFF2-40B4-BE49-F238E27FC236}">
                <a16:creationId xmlns:a16="http://schemas.microsoft.com/office/drawing/2014/main" id="{F584B85E-9777-0090-843F-51E8FC76AF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3" y="801163"/>
            <a:ext cx="3999444" cy="6014955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46E98123-55D2-088F-391F-C0A875ADFEC6}"/>
              </a:ext>
            </a:extLst>
          </p:cNvPr>
          <p:cNvSpPr/>
          <p:nvPr/>
        </p:nvSpPr>
        <p:spPr>
          <a:xfrm rot="20832300">
            <a:off x="243843" y="1181613"/>
            <a:ext cx="3168000" cy="3168000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igne Plus 7">
            <a:extLst>
              <a:ext uri="{FF2B5EF4-FFF2-40B4-BE49-F238E27FC236}">
                <a16:creationId xmlns:a16="http://schemas.microsoft.com/office/drawing/2014/main" id="{D149339A-1FF0-D42F-32C7-1BE8431E58AE}"/>
              </a:ext>
            </a:extLst>
          </p:cNvPr>
          <p:cNvSpPr/>
          <p:nvPr/>
        </p:nvSpPr>
        <p:spPr>
          <a:xfrm rot="2711549">
            <a:off x="1691043" y="2601459"/>
            <a:ext cx="288000" cy="288032"/>
          </a:xfrm>
          <a:prstGeom prst="mathPlus">
            <a:avLst>
              <a:gd name="adj1" fmla="val 10188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4F7E3EC-9B9C-F399-5489-327E1FBDC49A}"/>
              </a:ext>
            </a:extLst>
          </p:cNvPr>
          <p:cNvSpPr txBox="1"/>
          <p:nvPr/>
        </p:nvSpPr>
        <p:spPr>
          <a:xfrm>
            <a:off x="1035786" y="2104004"/>
            <a:ext cx="25051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7030A0"/>
                </a:solidFill>
              </a:rPr>
              <a:t>1000 km</a:t>
            </a:r>
            <a:endParaRPr lang="en-GB" sz="1600" dirty="0">
              <a:solidFill>
                <a:srgbClr val="7030A0"/>
              </a:solidFill>
            </a:endParaRP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B800BC13-4DCD-B9BA-F60E-ECB142EF355A}"/>
              </a:ext>
            </a:extLst>
          </p:cNvPr>
          <p:cNvCxnSpPr>
            <a:cxnSpLocks/>
          </p:cNvCxnSpPr>
          <p:nvPr/>
        </p:nvCxnSpPr>
        <p:spPr>
          <a:xfrm>
            <a:off x="1900027" y="2740338"/>
            <a:ext cx="1443388" cy="0"/>
          </a:xfrm>
          <a:prstGeom prst="straightConnector1">
            <a:avLst/>
          </a:prstGeom>
          <a:ln w="254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52CFAFD8-A776-203B-9113-F1E2FBBF33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" t="16087" r="3784" b="24786"/>
          <a:stretch/>
        </p:blipFill>
        <p:spPr>
          <a:xfrm>
            <a:off x="7689626" y="743335"/>
            <a:ext cx="4306743" cy="2098671"/>
          </a:xfrm>
          <a:prstGeom prst="rect">
            <a:avLst/>
          </a:prstGeom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F1C249F5-8CEA-D93D-9C23-F149F33B4962}"/>
              </a:ext>
            </a:extLst>
          </p:cNvPr>
          <p:cNvSpPr txBox="1">
            <a:spLocks/>
          </p:cNvSpPr>
          <p:nvPr/>
        </p:nvSpPr>
        <p:spPr bwMode="auto">
          <a:xfrm>
            <a:off x="861830" y="41881"/>
            <a:ext cx="8994901" cy="5226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GB" sz="4500" b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Tropical Cyclone </a:t>
            </a:r>
            <a:r>
              <a:rPr lang="en-GB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CloudSat</a:t>
            </a: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dataset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EF625451-FF1A-405C-92D0-B6E4A5EA42D1}"/>
              </a:ext>
            </a:extLst>
          </p:cNvPr>
          <p:cNvSpPr/>
          <p:nvPr/>
        </p:nvSpPr>
        <p:spPr>
          <a:xfrm>
            <a:off x="9652636" y="4467343"/>
            <a:ext cx="24197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Up to 17 km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33% </a:t>
            </a:r>
            <a:r>
              <a:rPr lang="it-IT" dirty="0" err="1">
                <a:latin typeface="Arial" panose="020B0604020202020204" pitchFamily="34" charset="0"/>
              </a:rPr>
              <a:t>convective</a:t>
            </a:r>
            <a:endParaRPr lang="it-IT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Up to 50 m/s </a:t>
            </a:r>
            <a:r>
              <a:rPr lang="it-IT" dirty="0" err="1">
                <a:latin typeface="Arial" panose="020B0604020202020204" pitchFamily="34" charset="0"/>
              </a:rPr>
              <a:t>horizontal</a:t>
            </a:r>
            <a:r>
              <a:rPr lang="it-IT" dirty="0">
                <a:latin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</a:rPr>
              <a:t>winds</a:t>
            </a:r>
            <a:endParaRPr lang="it-IT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E8A18E3D-B3DD-4441-88AA-B1C94838AE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9958" y="3341217"/>
            <a:ext cx="4603039" cy="3550056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0EF96ED-E23F-40E2-9062-2CE076A40E3A}"/>
              </a:ext>
            </a:extLst>
          </p:cNvPr>
          <p:cNvSpPr txBox="1"/>
          <p:nvPr/>
        </p:nvSpPr>
        <p:spPr>
          <a:xfrm>
            <a:off x="5239958" y="2811250"/>
            <a:ext cx="4412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Contour</a:t>
            </a:r>
            <a:r>
              <a:rPr lang="it-IT" dirty="0"/>
              <a:t> frequency </a:t>
            </a:r>
            <a:r>
              <a:rPr lang="it-IT" dirty="0" err="1"/>
              <a:t>altitude</a:t>
            </a:r>
            <a:r>
              <a:rPr lang="it-IT" dirty="0"/>
              <a:t> </a:t>
            </a:r>
            <a:r>
              <a:rPr lang="it-IT" dirty="0" err="1"/>
              <a:t>displays</a:t>
            </a:r>
            <a:r>
              <a:rPr lang="it-IT" dirty="0"/>
              <a:t> from </a:t>
            </a:r>
            <a:r>
              <a:rPr lang="it-IT" dirty="0" err="1"/>
              <a:t>CloudSat</a:t>
            </a:r>
            <a:r>
              <a:rPr lang="it-IT" dirty="0"/>
              <a:t> products</a:t>
            </a:r>
          </a:p>
          <a:p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E3BC25A-3D31-40F0-929F-AFBC376C28A4}"/>
              </a:ext>
            </a:extLst>
          </p:cNvPr>
          <p:cNvSpPr txBox="1"/>
          <p:nvPr/>
        </p:nvSpPr>
        <p:spPr>
          <a:xfrm>
            <a:off x="4261351" y="3497093"/>
            <a:ext cx="1899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/>
              <a:t>Reflectivity</a:t>
            </a:r>
            <a:endParaRPr lang="it-IT" sz="1400" dirty="0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C9BB03CC-256B-4CF7-BF4D-83F59EA635E8}"/>
              </a:ext>
            </a:extLst>
          </p:cNvPr>
          <p:cNvSpPr txBox="1"/>
          <p:nvPr/>
        </p:nvSpPr>
        <p:spPr>
          <a:xfrm>
            <a:off x="8413909" y="3478928"/>
            <a:ext cx="1899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Cloud </a:t>
            </a:r>
            <a:r>
              <a:rPr lang="it-IT" sz="1400" dirty="0" err="1"/>
              <a:t>type</a:t>
            </a:r>
            <a:endParaRPr lang="it-IT" sz="1400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897E008-EE47-472E-8CB3-2BF019BE0276}"/>
              </a:ext>
            </a:extLst>
          </p:cNvPr>
          <p:cNvSpPr txBox="1"/>
          <p:nvPr/>
        </p:nvSpPr>
        <p:spPr>
          <a:xfrm>
            <a:off x="4360759" y="5729661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Winds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9634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24">
            <a:extLst>
              <a:ext uri="{FF2B5EF4-FFF2-40B4-BE49-F238E27FC236}">
                <a16:creationId xmlns:a16="http://schemas.microsoft.com/office/drawing/2014/main" id="{A487E445-E0B2-42FF-AF91-8735FFBB2894}"/>
              </a:ext>
            </a:extLst>
          </p:cNvPr>
          <p:cNvSpPr/>
          <p:nvPr/>
        </p:nvSpPr>
        <p:spPr>
          <a:xfrm rot="10800000">
            <a:off x="11547467" y="6521076"/>
            <a:ext cx="654693" cy="365126"/>
          </a:xfrm>
          <a:custGeom>
            <a:avLst/>
            <a:gdLst>
              <a:gd name="connsiteX0" fmla="*/ 0 w 12192000"/>
              <a:gd name="connsiteY0" fmla="*/ 0 h 927462"/>
              <a:gd name="connsiteX1" fmla="*/ 12192000 w 12192000"/>
              <a:gd name="connsiteY1" fmla="*/ 0 h 927462"/>
              <a:gd name="connsiteX2" fmla="*/ 12192000 w 12192000"/>
              <a:gd name="connsiteY2" fmla="*/ 927462 h 927462"/>
              <a:gd name="connsiteX3" fmla="*/ 0 w 12192000"/>
              <a:gd name="connsiteY3" fmla="*/ 927462 h 927462"/>
              <a:gd name="connsiteX4" fmla="*/ 0 w 12192000"/>
              <a:gd name="connsiteY4" fmla="*/ 0 h 927462"/>
              <a:gd name="connsiteX0" fmla="*/ 0 w 12192000"/>
              <a:gd name="connsiteY0" fmla="*/ 0 h 927462"/>
              <a:gd name="connsiteX1" fmla="*/ 12192000 w 12192000"/>
              <a:gd name="connsiteY1" fmla="*/ 0 h 927462"/>
              <a:gd name="connsiteX2" fmla="*/ 5177245 w 12192000"/>
              <a:gd name="connsiteY2" fmla="*/ 927462 h 927462"/>
              <a:gd name="connsiteX3" fmla="*/ 0 w 12192000"/>
              <a:gd name="connsiteY3" fmla="*/ 927462 h 927462"/>
              <a:gd name="connsiteX4" fmla="*/ 0 w 12192000"/>
              <a:gd name="connsiteY4" fmla="*/ 0 h 927462"/>
              <a:gd name="connsiteX0" fmla="*/ 0 w 12192000"/>
              <a:gd name="connsiteY0" fmla="*/ 0 h 927462"/>
              <a:gd name="connsiteX1" fmla="*/ 12192000 w 12192000"/>
              <a:gd name="connsiteY1" fmla="*/ 0 h 927462"/>
              <a:gd name="connsiteX2" fmla="*/ 4604039 w 12192000"/>
              <a:gd name="connsiteY2" fmla="*/ 927462 h 927462"/>
              <a:gd name="connsiteX3" fmla="*/ 0 w 12192000"/>
              <a:gd name="connsiteY3" fmla="*/ 927462 h 927462"/>
              <a:gd name="connsiteX4" fmla="*/ 0 w 12192000"/>
              <a:gd name="connsiteY4" fmla="*/ 0 h 927462"/>
              <a:gd name="connsiteX0" fmla="*/ 0 w 10938387"/>
              <a:gd name="connsiteY0" fmla="*/ 0 h 927462"/>
              <a:gd name="connsiteX1" fmla="*/ 10938387 w 10938387"/>
              <a:gd name="connsiteY1" fmla="*/ 0 h 927462"/>
              <a:gd name="connsiteX2" fmla="*/ 4604039 w 10938387"/>
              <a:gd name="connsiteY2" fmla="*/ 927462 h 927462"/>
              <a:gd name="connsiteX3" fmla="*/ 0 w 10938387"/>
              <a:gd name="connsiteY3" fmla="*/ 927462 h 927462"/>
              <a:gd name="connsiteX4" fmla="*/ 0 w 10938387"/>
              <a:gd name="connsiteY4" fmla="*/ 0 h 927462"/>
              <a:gd name="connsiteX0" fmla="*/ 0 w 10938387"/>
              <a:gd name="connsiteY0" fmla="*/ 0 h 927462"/>
              <a:gd name="connsiteX1" fmla="*/ 10938387 w 10938387"/>
              <a:gd name="connsiteY1" fmla="*/ 0 h 927462"/>
              <a:gd name="connsiteX2" fmla="*/ 5622134 w 10938387"/>
              <a:gd name="connsiteY2" fmla="*/ 927462 h 927462"/>
              <a:gd name="connsiteX3" fmla="*/ 0 w 10938387"/>
              <a:gd name="connsiteY3" fmla="*/ 927462 h 927462"/>
              <a:gd name="connsiteX4" fmla="*/ 0 w 10938387"/>
              <a:gd name="connsiteY4" fmla="*/ 0 h 92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38387" h="927462">
                <a:moveTo>
                  <a:pt x="0" y="0"/>
                </a:moveTo>
                <a:lnTo>
                  <a:pt x="10938387" y="0"/>
                </a:lnTo>
                <a:lnTo>
                  <a:pt x="5622134" y="927462"/>
                </a:lnTo>
                <a:lnTo>
                  <a:pt x="0" y="92746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egnaposto numero diapositiva 17">
            <a:extLst>
              <a:ext uri="{FF2B5EF4-FFF2-40B4-BE49-F238E27FC236}">
                <a16:creationId xmlns:a16="http://schemas.microsoft.com/office/drawing/2014/main" id="{C0E185EA-6981-489F-AEC5-71245E5C0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5122" y="6521077"/>
            <a:ext cx="131445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719195-712F-4D5A-8A76-BB84DDE6F6B4}" type="slidenum">
              <a:rPr kumimoji="0" lang="it-IT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0" name="Gruppo 49">
            <a:extLst>
              <a:ext uri="{FF2B5EF4-FFF2-40B4-BE49-F238E27FC236}">
                <a16:creationId xmlns:a16="http://schemas.microsoft.com/office/drawing/2014/main" id="{429431D3-974A-4D8C-B873-DD41C2D595B8}"/>
              </a:ext>
            </a:extLst>
          </p:cNvPr>
          <p:cNvGrpSpPr/>
          <p:nvPr/>
        </p:nvGrpSpPr>
        <p:grpSpPr>
          <a:xfrm>
            <a:off x="-11151" y="-11151"/>
            <a:ext cx="1049024" cy="585301"/>
            <a:chOff x="-6342" y="-5824"/>
            <a:chExt cx="1049024" cy="585301"/>
          </a:xfrm>
          <a:solidFill>
            <a:schemeClr val="tx2">
              <a:lumMod val="50000"/>
            </a:schemeClr>
          </a:solidFill>
        </p:grpSpPr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D6D99FD6-4B1E-40FE-9747-EEBA84017DA3}"/>
                </a:ext>
              </a:extLst>
            </p:cNvPr>
            <p:cNvSpPr/>
            <p:nvPr/>
          </p:nvSpPr>
          <p:spPr>
            <a:xfrm>
              <a:off x="-6342" y="-5569"/>
              <a:ext cx="1049024" cy="585046"/>
            </a:xfrm>
            <a:custGeom>
              <a:avLst/>
              <a:gdLst>
                <a:gd name="connsiteX0" fmla="*/ 0 w 12192000"/>
                <a:gd name="connsiteY0" fmla="*/ 0 h 927462"/>
                <a:gd name="connsiteX1" fmla="*/ 12192000 w 12192000"/>
                <a:gd name="connsiteY1" fmla="*/ 0 h 927462"/>
                <a:gd name="connsiteX2" fmla="*/ 12192000 w 12192000"/>
                <a:gd name="connsiteY2" fmla="*/ 927462 h 927462"/>
                <a:gd name="connsiteX3" fmla="*/ 0 w 12192000"/>
                <a:gd name="connsiteY3" fmla="*/ 927462 h 927462"/>
                <a:gd name="connsiteX4" fmla="*/ 0 w 12192000"/>
                <a:gd name="connsiteY4" fmla="*/ 0 h 927462"/>
                <a:gd name="connsiteX0" fmla="*/ 0 w 12192000"/>
                <a:gd name="connsiteY0" fmla="*/ 0 h 927462"/>
                <a:gd name="connsiteX1" fmla="*/ 12192000 w 12192000"/>
                <a:gd name="connsiteY1" fmla="*/ 0 h 927462"/>
                <a:gd name="connsiteX2" fmla="*/ 5177245 w 12192000"/>
                <a:gd name="connsiteY2" fmla="*/ 927462 h 927462"/>
                <a:gd name="connsiteX3" fmla="*/ 0 w 12192000"/>
                <a:gd name="connsiteY3" fmla="*/ 927462 h 927462"/>
                <a:gd name="connsiteX4" fmla="*/ 0 w 12192000"/>
                <a:gd name="connsiteY4" fmla="*/ 0 h 927462"/>
                <a:gd name="connsiteX0" fmla="*/ 0 w 12192000"/>
                <a:gd name="connsiteY0" fmla="*/ 0 h 927462"/>
                <a:gd name="connsiteX1" fmla="*/ 12192000 w 12192000"/>
                <a:gd name="connsiteY1" fmla="*/ 0 h 927462"/>
                <a:gd name="connsiteX2" fmla="*/ 4604039 w 12192000"/>
                <a:gd name="connsiteY2" fmla="*/ 927462 h 927462"/>
                <a:gd name="connsiteX3" fmla="*/ 0 w 12192000"/>
                <a:gd name="connsiteY3" fmla="*/ 927462 h 927462"/>
                <a:gd name="connsiteX4" fmla="*/ 0 w 12192000"/>
                <a:gd name="connsiteY4" fmla="*/ 0 h 927462"/>
                <a:gd name="connsiteX0" fmla="*/ 0 w 10938387"/>
                <a:gd name="connsiteY0" fmla="*/ 0 h 927462"/>
                <a:gd name="connsiteX1" fmla="*/ 10938387 w 10938387"/>
                <a:gd name="connsiteY1" fmla="*/ 0 h 927462"/>
                <a:gd name="connsiteX2" fmla="*/ 4604039 w 10938387"/>
                <a:gd name="connsiteY2" fmla="*/ 927462 h 927462"/>
                <a:gd name="connsiteX3" fmla="*/ 0 w 10938387"/>
                <a:gd name="connsiteY3" fmla="*/ 927462 h 927462"/>
                <a:gd name="connsiteX4" fmla="*/ 0 w 10938387"/>
                <a:gd name="connsiteY4" fmla="*/ 0 h 927462"/>
                <a:gd name="connsiteX0" fmla="*/ 0 w 10938387"/>
                <a:gd name="connsiteY0" fmla="*/ 0 h 927462"/>
                <a:gd name="connsiteX1" fmla="*/ 10938387 w 10938387"/>
                <a:gd name="connsiteY1" fmla="*/ 0 h 927462"/>
                <a:gd name="connsiteX2" fmla="*/ 5622134 w 10938387"/>
                <a:gd name="connsiteY2" fmla="*/ 927462 h 927462"/>
                <a:gd name="connsiteX3" fmla="*/ 0 w 10938387"/>
                <a:gd name="connsiteY3" fmla="*/ 927462 h 927462"/>
                <a:gd name="connsiteX4" fmla="*/ 0 w 10938387"/>
                <a:gd name="connsiteY4" fmla="*/ 0 h 92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38387" h="927462">
                  <a:moveTo>
                    <a:pt x="0" y="0"/>
                  </a:moveTo>
                  <a:lnTo>
                    <a:pt x="10938387" y="0"/>
                  </a:lnTo>
                  <a:lnTo>
                    <a:pt x="5622134" y="927462"/>
                  </a:lnTo>
                  <a:lnTo>
                    <a:pt x="0" y="9274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" name="Immagine 29">
              <a:extLst>
                <a:ext uri="{FF2B5EF4-FFF2-40B4-BE49-F238E27FC236}">
                  <a16:creationId xmlns:a16="http://schemas.microsoft.com/office/drawing/2014/main" id="{8FD93652-87C0-4B90-8622-B6935CE68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102905" y="157968"/>
              <a:ext cx="278628" cy="278628"/>
            </a:xfrm>
            <a:prstGeom prst="rect">
              <a:avLst/>
            </a:prstGeom>
            <a:grpFill/>
          </p:spPr>
        </p:pic>
        <p:pic>
          <p:nvPicPr>
            <p:cNvPr id="46" name="Immagine 45">
              <a:extLst>
                <a:ext uri="{FF2B5EF4-FFF2-40B4-BE49-F238E27FC236}">
                  <a16:creationId xmlns:a16="http://schemas.microsoft.com/office/drawing/2014/main" id="{2EA31201-9BF9-4926-BC1F-A7B7B52BF3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1749"/>
            <a:stretch/>
          </p:blipFill>
          <p:spPr>
            <a:xfrm>
              <a:off x="381534" y="-5824"/>
              <a:ext cx="427527" cy="163536"/>
            </a:xfrm>
            <a:prstGeom prst="rect">
              <a:avLst/>
            </a:prstGeom>
            <a:grpFill/>
          </p:spPr>
        </p:pic>
      </p:grpSp>
      <p:grpSp>
        <p:nvGrpSpPr>
          <p:cNvPr id="48" name="Gruppo 47">
            <a:extLst>
              <a:ext uri="{FF2B5EF4-FFF2-40B4-BE49-F238E27FC236}">
                <a16:creationId xmlns:a16="http://schemas.microsoft.com/office/drawing/2014/main" id="{7B7A811E-A544-4D23-91B5-220F86DDD592}"/>
              </a:ext>
            </a:extLst>
          </p:cNvPr>
          <p:cNvGrpSpPr/>
          <p:nvPr/>
        </p:nvGrpSpPr>
        <p:grpSpPr>
          <a:xfrm>
            <a:off x="-11151" y="652667"/>
            <a:ext cx="6664845" cy="90669"/>
            <a:chOff x="-11151" y="652667"/>
            <a:chExt cx="6664845" cy="90669"/>
          </a:xfrm>
        </p:grpSpPr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D85E95ED-FFA6-4BFB-BE8C-F7990D7BEDA1}"/>
                </a:ext>
              </a:extLst>
            </p:cNvPr>
            <p:cNvSpPr/>
            <p:nvPr/>
          </p:nvSpPr>
          <p:spPr>
            <a:xfrm>
              <a:off x="-11151" y="652667"/>
              <a:ext cx="6664845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ttangolo 50">
              <a:extLst>
                <a:ext uri="{FF2B5EF4-FFF2-40B4-BE49-F238E27FC236}">
                  <a16:creationId xmlns:a16="http://schemas.microsoft.com/office/drawing/2014/main" id="{61B44039-10CE-477A-92FA-C2F234AADE6F}"/>
                </a:ext>
              </a:extLst>
            </p:cNvPr>
            <p:cNvSpPr/>
            <p:nvPr/>
          </p:nvSpPr>
          <p:spPr>
            <a:xfrm flipV="1">
              <a:off x="0" y="697617"/>
              <a:ext cx="6096000" cy="4571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D07A73F-06BD-47D3-4012-A073082E16FA}"/>
              </a:ext>
            </a:extLst>
          </p:cNvPr>
          <p:cNvSpPr txBox="1">
            <a:spLocks/>
          </p:cNvSpPr>
          <p:nvPr/>
        </p:nvSpPr>
        <p:spPr bwMode="auto">
          <a:xfrm>
            <a:off x="861829" y="41881"/>
            <a:ext cx="10953445" cy="5226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GB" sz="4500" b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of </a:t>
            </a:r>
            <a:r>
              <a:rPr lang="en-GB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CloudSat</a:t>
            </a: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observations: typhoon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Choi-wan (15 Sep 2009</a:t>
            </a: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CustomShape 6">
            <a:extLst>
              <a:ext uri="{FF2B5EF4-FFF2-40B4-BE49-F238E27FC236}">
                <a16:creationId xmlns:a16="http://schemas.microsoft.com/office/drawing/2014/main" id="{A2030C35-FB8B-C4B1-385E-39D8A61747F8}"/>
              </a:ext>
            </a:extLst>
          </p:cNvPr>
          <p:cNvSpPr/>
          <p:nvPr/>
        </p:nvSpPr>
        <p:spPr>
          <a:xfrm>
            <a:off x="0" y="5153183"/>
            <a:ext cx="3878176" cy="168562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6352" tIns="116352" rIns="116352" bIns="116352"/>
          <a:lstStyle/>
          <a:p>
            <a:pPr algn="r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Attenuation estimate from 2C-RAIN-PROFILE</a:t>
            </a:r>
          </a:p>
          <a:p>
            <a:pPr algn="r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(+ iterative correction up to 6 dB where surface is not visible)</a:t>
            </a:r>
          </a:p>
        </p:txBody>
      </p:sp>
      <p:sp>
        <p:nvSpPr>
          <p:cNvPr id="9" name="CustomShape 6">
            <a:extLst>
              <a:ext uri="{FF2B5EF4-FFF2-40B4-BE49-F238E27FC236}">
                <a16:creationId xmlns:a16="http://schemas.microsoft.com/office/drawing/2014/main" id="{45B07134-C2EC-D197-6A22-F37D8BE62D4F}"/>
              </a:ext>
            </a:extLst>
          </p:cNvPr>
          <p:cNvSpPr/>
          <p:nvPr/>
        </p:nvSpPr>
        <p:spPr>
          <a:xfrm>
            <a:off x="1" y="1746266"/>
            <a:ext cx="3890764" cy="117951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6352" tIns="116352" rIns="116352" bIns="116352"/>
          <a:lstStyle/>
          <a:p>
            <a:pPr algn="r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Reflectivity curtain from 2B-GEOPROF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C5ABA907-28F2-4967-957C-5B317C863D45}"/>
              </a:ext>
            </a:extLst>
          </p:cNvPr>
          <p:cNvSpPr/>
          <p:nvPr/>
        </p:nvSpPr>
        <p:spPr>
          <a:xfrm>
            <a:off x="7706448" y="1029032"/>
            <a:ext cx="38843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153">
              <a:defRPr/>
            </a:pPr>
            <a:r>
              <a:rPr lang="en-GB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Tridon et al, 2023, under submission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EEC68B0-EEC8-4885-9C8E-F0F339C56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0764" y="1501709"/>
            <a:ext cx="6412975" cy="5356291"/>
          </a:xfrm>
          <a:prstGeom prst="rect">
            <a:avLst/>
          </a:prstGeom>
        </p:spPr>
      </p:pic>
      <p:sp>
        <p:nvSpPr>
          <p:cNvPr id="22" name="CustomShape 6">
            <a:extLst>
              <a:ext uri="{FF2B5EF4-FFF2-40B4-BE49-F238E27FC236}">
                <a16:creationId xmlns:a16="http://schemas.microsoft.com/office/drawing/2014/main" id="{C9C0F3A4-E097-479A-951C-617E1B3EB47C}"/>
              </a:ext>
            </a:extLst>
          </p:cNvPr>
          <p:cNvSpPr/>
          <p:nvPr/>
        </p:nvSpPr>
        <p:spPr>
          <a:xfrm>
            <a:off x="98096" y="3625387"/>
            <a:ext cx="3890764" cy="117951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6352" tIns="116352" rIns="116352" bIns="116352"/>
          <a:lstStyle/>
          <a:p>
            <a:pPr algn="r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ECMWF cross-track and along track winds</a:t>
            </a:r>
          </a:p>
        </p:txBody>
      </p:sp>
    </p:spTree>
    <p:extLst>
      <p:ext uri="{BB962C8B-B14F-4D97-AF65-F5344CB8AC3E}">
        <p14:creationId xmlns:p14="http://schemas.microsoft.com/office/powerpoint/2010/main" val="1946182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24">
            <a:extLst>
              <a:ext uri="{FF2B5EF4-FFF2-40B4-BE49-F238E27FC236}">
                <a16:creationId xmlns:a16="http://schemas.microsoft.com/office/drawing/2014/main" id="{A487E445-E0B2-42FF-AF91-8735FFBB2894}"/>
              </a:ext>
            </a:extLst>
          </p:cNvPr>
          <p:cNvSpPr/>
          <p:nvPr/>
        </p:nvSpPr>
        <p:spPr>
          <a:xfrm rot="10800000">
            <a:off x="11547467" y="6521076"/>
            <a:ext cx="654693" cy="365126"/>
          </a:xfrm>
          <a:custGeom>
            <a:avLst/>
            <a:gdLst>
              <a:gd name="connsiteX0" fmla="*/ 0 w 12192000"/>
              <a:gd name="connsiteY0" fmla="*/ 0 h 927462"/>
              <a:gd name="connsiteX1" fmla="*/ 12192000 w 12192000"/>
              <a:gd name="connsiteY1" fmla="*/ 0 h 927462"/>
              <a:gd name="connsiteX2" fmla="*/ 12192000 w 12192000"/>
              <a:gd name="connsiteY2" fmla="*/ 927462 h 927462"/>
              <a:gd name="connsiteX3" fmla="*/ 0 w 12192000"/>
              <a:gd name="connsiteY3" fmla="*/ 927462 h 927462"/>
              <a:gd name="connsiteX4" fmla="*/ 0 w 12192000"/>
              <a:gd name="connsiteY4" fmla="*/ 0 h 927462"/>
              <a:gd name="connsiteX0" fmla="*/ 0 w 12192000"/>
              <a:gd name="connsiteY0" fmla="*/ 0 h 927462"/>
              <a:gd name="connsiteX1" fmla="*/ 12192000 w 12192000"/>
              <a:gd name="connsiteY1" fmla="*/ 0 h 927462"/>
              <a:gd name="connsiteX2" fmla="*/ 5177245 w 12192000"/>
              <a:gd name="connsiteY2" fmla="*/ 927462 h 927462"/>
              <a:gd name="connsiteX3" fmla="*/ 0 w 12192000"/>
              <a:gd name="connsiteY3" fmla="*/ 927462 h 927462"/>
              <a:gd name="connsiteX4" fmla="*/ 0 w 12192000"/>
              <a:gd name="connsiteY4" fmla="*/ 0 h 927462"/>
              <a:gd name="connsiteX0" fmla="*/ 0 w 12192000"/>
              <a:gd name="connsiteY0" fmla="*/ 0 h 927462"/>
              <a:gd name="connsiteX1" fmla="*/ 12192000 w 12192000"/>
              <a:gd name="connsiteY1" fmla="*/ 0 h 927462"/>
              <a:gd name="connsiteX2" fmla="*/ 4604039 w 12192000"/>
              <a:gd name="connsiteY2" fmla="*/ 927462 h 927462"/>
              <a:gd name="connsiteX3" fmla="*/ 0 w 12192000"/>
              <a:gd name="connsiteY3" fmla="*/ 927462 h 927462"/>
              <a:gd name="connsiteX4" fmla="*/ 0 w 12192000"/>
              <a:gd name="connsiteY4" fmla="*/ 0 h 927462"/>
              <a:gd name="connsiteX0" fmla="*/ 0 w 10938387"/>
              <a:gd name="connsiteY0" fmla="*/ 0 h 927462"/>
              <a:gd name="connsiteX1" fmla="*/ 10938387 w 10938387"/>
              <a:gd name="connsiteY1" fmla="*/ 0 h 927462"/>
              <a:gd name="connsiteX2" fmla="*/ 4604039 w 10938387"/>
              <a:gd name="connsiteY2" fmla="*/ 927462 h 927462"/>
              <a:gd name="connsiteX3" fmla="*/ 0 w 10938387"/>
              <a:gd name="connsiteY3" fmla="*/ 927462 h 927462"/>
              <a:gd name="connsiteX4" fmla="*/ 0 w 10938387"/>
              <a:gd name="connsiteY4" fmla="*/ 0 h 927462"/>
              <a:gd name="connsiteX0" fmla="*/ 0 w 10938387"/>
              <a:gd name="connsiteY0" fmla="*/ 0 h 927462"/>
              <a:gd name="connsiteX1" fmla="*/ 10938387 w 10938387"/>
              <a:gd name="connsiteY1" fmla="*/ 0 h 927462"/>
              <a:gd name="connsiteX2" fmla="*/ 5622134 w 10938387"/>
              <a:gd name="connsiteY2" fmla="*/ 927462 h 927462"/>
              <a:gd name="connsiteX3" fmla="*/ 0 w 10938387"/>
              <a:gd name="connsiteY3" fmla="*/ 927462 h 927462"/>
              <a:gd name="connsiteX4" fmla="*/ 0 w 10938387"/>
              <a:gd name="connsiteY4" fmla="*/ 0 h 92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38387" h="927462">
                <a:moveTo>
                  <a:pt x="0" y="0"/>
                </a:moveTo>
                <a:lnTo>
                  <a:pt x="10938387" y="0"/>
                </a:lnTo>
                <a:lnTo>
                  <a:pt x="5622134" y="927462"/>
                </a:lnTo>
                <a:lnTo>
                  <a:pt x="0" y="92746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egnaposto numero diapositiva 17">
            <a:extLst>
              <a:ext uri="{FF2B5EF4-FFF2-40B4-BE49-F238E27FC236}">
                <a16:creationId xmlns:a16="http://schemas.microsoft.com/office/drawing/2014/main" id="{C0E185EA-6981-489F-AEC5-71245E5C0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5122" y="6521077"/>
            <a:ext cx="131445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719195-712F-4D5A-8A76-BB84DDE6F6B4}" type="slidenum">
              <a:rPr kumimoji="0" lang="it-IT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8993713-B655-489C-B3C0-7E36640A19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7" t="20806" r="6581" b="21102"/>
          <a:stretch/>
        </p:blipFill>
        <p:spPr>
          <a:xfrm>
            <a:off x="9856731" y="54806"/>
            <a:ext cx="2237173" cy="1038687"/>
          </a:xfrm>
          <a:prstGeom prst="rect">
            <a:avLst/>
          </a:prstGeom>
        </p:spPr>
      </p:pic>
      <p:grpSp>
        <p:nvGrpSpPr>
          <p:cNvPr id="50" name="Gruppo 49">
            <a:extLst>
              <a:ext uri="{FF2B5EF4-FFF2-40B4-BE49-F238E27FC236}">
                <a16:creationId xmlns:a16="http://schemas.microsoft.com/office/drawing/2014/main" id="{429431D3-974A-4D8C-B873-DD41C2D595B8}"/>
              </a:ext>
            </a:extLst>
          </p:cNvPr>
          <p:cNvGrpSpPr/>
          <p:nvPr/>
        </p:nvGrpSpPr>
        <p:grpSpPr>
          <a:xfrm>
            <a:off x="-11151" y="-11151"/>
            <a:ext cx="1049024" cy="585301"/>
            <a:chOff x="-6342" y="-5824"/>
            <a:chExt cx="1049024" cy="585301"/>
          </a:xfrm>
          <a:solidFill>
            <a:schemeClr val="tx2">
              <a:lumMod val="50000"/>
            </a:schemeClr>
          </a:solidFill>
        </p:grpSpPr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D6D99FD6-4B1E-40FE-9747-EEBA84017DA3}"/>
                </a:ext>
              </a:extLst>
            </p:cNvPr>
            <p:cNvSpPr/>
            <p:nvPr/>
          </p:nvSpPr>
          <p:spPr>
            <a:xfrm>
              <a:off x="-6342" y="-5569"/>
              <a:ext cx="1049024" cy="585046"/>
            </a:xfrm>
            <a:custGeom>
              <a:avLst/>
              <a:gdLst>
                <a:gd name="connsiteX0" fmla="*/ 0 w 12192000"/>
                <a:gd name="connsiteY0" fmla="*/ 0 h 927462"/>
                <a:gd name="connsiteX1" fmla="*/ 12192000 w 12192000"/>
                <a:gd name="connsiteY1" fmla="*/ 0 h 927462"/>
                <a:gd name="connsiteX2" fmla="*/ 12192000 w 12192000"/>
                <a:gd name="connsiteY2" fmla="*/ 927462 h 927462"/>
                <a:gd name="connsiteX3" fmla="*/ 0 w 12192000"/>
                <a:gd name="connsiteY3" fmla="*/ 927462 h 927462"/>
                <a:gd name="connsiteX4" fmla="*/ 0 w 12192000"/>
                <a:gd name="connsiteY4" fmla="*/ 0 h 927462"/>
                <a:gd name="connsiteX0" fmla="*/ 0 w 12192000"/>
                <a:gd name="connsiteY0" fmla="*/ 0 h 927462"/>
                <a:gd name="connsiteX1" fmla="*/ 12192000 w 12192000"/>
                <a:gd name="connsiteY1" fmla="*/ 0 h 927462"/>
                <a:gd name="connsiteX2" fmla="*/ 5177245 w 12192000"/>
                <a:gd name="connsiteY2" fmla="*/ 927462 h 927462"/>
                <a:gd name="connsiteX3" fmla="*/ 0 w 12192000"/>
                <a:gd name="connsiteY3" fmla="*/ 927462 h 927462"/>
                <a:gd name="connsiteX4" fmla="*/ 0 w 12192000"/>
                <a:gd name="connsiteY4" fmla="*/ 0 h 927462"/>
                <a:gd name="connsiteX0" fmla="*/ 0 w 12192000"/>
                <a:gd name="connsiteY0" fmla="*/ 0 h 927462"/>
                <a:gd name="connsiteX1" fmla="*/ 12192000 w 12192000"/>
                <a:gd name="connsiteY1" fmla="*/ 0 h 927462"/>
                <a:gd name="connsiteX2" fmla="*/ 4604039 w 12192000"/>
                <a:gd name="connsiteY2" fmla="*/ 927462 h 927462"/>
                <a:gd name="connsiteX3" fmla="*/ 0 w 12192000"/>
                <a:gd name="connsiteY3" fmla="*/ 927462 h 927462"/>
                <a:gd name="connsiteX4" fmla="*/ 0 w 12192000"/>
                <a:gd name="connsiteY4" fmla="*/ 0 h 927462"/>
                <a:gd name="connsiteX0" fmla="*/ 0 w 10938387"/>
                <a:gd name="connsiteY0" fmla="*/ 0 h 927462"/>
                <a:gd name="connsiteX1" fmla="*/ 10938387 w 10938387"/>
                <a:gd name="connsiteY1" fmla="*/ 0 h 927462"/>
                <a:gd name="connsiteX2" fmla="*/ 4604039 w 10938387"/>
                <a:gd name="connsiteY2" fmla="*/ 927462 h 927462"/>
                <a:gd name="connsiteX3" fmla="*/ 0 w 10938387"/>
                <a:gd name="connsiteY3" fmla="*/ 927462 h 927462"/>
                <a:gd name="connsiteX4" fmla="*/ 0 w 10938387"/>
                <a:gd name="connsiteY4" fmla="*/ 0 h 927462"/>
                <a:gd name="connsiteX0" fmla="*/ 0 w 10938387"/>
                <a:gd name="connsiteY0" fmla="*/ 0 h 927462"/>
                <a:gd name="connsiteX1" fmla="*/ 10938387 w 10938387"/>
                <a:gd name="connsiteY1" fmla="*/ 0 h 927462"/>
                <a:gd name="connsiteX2" fmla="*/ 5622134 w 10938387"/>
                <a:gd name="connsiteY2" fmla="*/ 927462 h 927462"/>
                <a:gd name="connsiteX3" fmla="*/ 0 w 10938387"/>
                <a:gd name="connsiteY3" fmla="*/ 927462 h 927462"/>
                <a:gd name="connsiteX4" fmla="*/ 0 w 10938387"/>
                <a:gd name="connsiteY4" fmla="*/ 0 h 92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38387" h="927462">
                  <a:moveTo>
                    <a:pt x="0" y="0"/>
                  </a:moveTo>
                  <a:lnTo>
                    <a:pt x="10938387" y="0"/>
                  </a:lnTo>
                  <a:lnTo>
                    <a:pt x="5622134" y="927462"/>
                  </a:lnTo>
                  <a:lnTo>
                    <a:pt x="0" y="9274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" name="Immagine 29">
              <a:extLst>
                <a:ext uri="{FF2B5EF4-FFF2-40B4-BE49-F238E27FC236}">
                  <a16:creationId xmlns:a16="http://schemas.microsoft.com/office/drawing/2014/main" id="{8FD93652-87C0-4B90-8622-B6935CE68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102905" y="157968"/>
              <a:ext cx="278628" cy="278628"/>
            </a:xfrm>
            <a:prstGeom prst="rect">
              <a:avLst/>
            </a:prstGeom>
            <a:grpFill/>
          </p:spPr>
        </p:pic>
        <p:pic>
          <p:nvPicPr>
            <p:cNvPr id="46" name="Immagine 45">
              <a:extLst>
                <a:ext uri="{FF2B5EF4-FFF2-40B4-BE49-F238E27FC236}">
                  <a16:creationId xmlns:a16="http://schemas.microsoft.com/office/drawing/2014/main" id="{2EA31201-9BF9-4926-BC1F-A7B7B52BF3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1749"/>
            <a:stretch/>
          </p:blipFill>
          <p:spPr>
            <a:xfrm>
              <a:off x="381534" y="-5824"/>
              <a:ext cx="427527" cy="163536"/>
            </a:xfrm>
            <a:prstGeom prst="rect">
              <a:avLst/>
            </a:prstGeom>
            <a:grpFill/>
          </p:spPr>
        </p:pic>
      </p:grpSp>
      <p:grpSp>
        <p:nvGrpSpPr>
          <p:cNvPr id="48" name="Gruppo 47">
            <a:extLst>
              <a:ext uri="{FF2B5EF4-FFF2-40B4-BE49-F238E27FC236}">
                <a16:creationId xmlns:a16="http://schemas.microsoft.com/office/drawing/2014/main" id="{7B7A811E-A544-4D23-91B5-220F86DDD592}"/>
              </a:ext>
            </a:extLst>
          </p:cNvPr>
          <p:cNvGrpSpPr/>
          <p:nvPr/>
        </p:nvGrpSpPr>
        <p:grpSpPr>
          <a:xfrm>
            <a:off x="-11151" y="652667"/>
            <a:ext cx="6664845" cy="90669"/>
            <a:chOff x="-11151" y="652667"/>
            <a:chExt cx="6664845" cy="90669"/>
          </a:xfrm>
        </p:grpSpPr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D85E95ED-FFA6-4BFB-BE8C-F7990D7BEDA1}"/>
                </a:ext>
              </a:extLst>
            </p:cNvPr>
            <p:cNvSpPr/>
            <p:nvPr/>
          </p:nvSpPr>
          <p:spPr>
            <a:xfrm>
              <a:off x="-11151" y="652667"/>
              <a:ext cx="6664845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ttangolo 50">
              <a:extLst>
                <a:ext uri="{FF2B5EF4-FFF2-40B4-BE49-F238E27FC236}">
                  <a16:creationId xmlns:a16="http://schemas.microsoft.com/office/drawing/2014/main" id="{61B44039-10CE-477A-92FA-C2F234AADE6F}"/>
                </a:ext>
              </a:extLst>
            </p:cNvPr>
            <p:cNvSpPr/>
            <p:nvPr/>
          </p:nvSpPr>
          <p:spPr>
            <a:xfrm flipV="1">
              <a:off x="0" y="697617"/>
              <a:ext cx="6096000" cy="4571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CustomShape 6">
            <a:extLst>
              <a:ext uri="{FF2B5EF4-FFF2-40B4-BE49-F238E27FC236}">
                <a16:creationId xmlns:a16="http://schemas.microsoft.com/office/drawing/2014/main" id="{7E2A3A4C-EADD-D0DD-6FBD-AC5EF5CF8233}"/>
              </a:ext>
            </a:extLst>
          </p:cNvPr>
          <p:cNvSpPr/>
          <p:nvPr/>
        </p:nvSpPr>
        <p:spPr>
          <a:xfrm>
            <a:off x="1593467" y="1440769"/>
            <a:ext cx="2483987" cy="157042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6352" tIns="116352" rIns="116352" bIns="116352"/>
          <a:lstStyle/>
          <a:p>
            <a:pPr algn="r"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WIVERN reflectivity curtain with no data where attenuation is unknown</a:t>
            </a:r>
          </a:p>
          <a:p>
            <a:pPr algn="r">
              <a:spcAft>
                <a:spcPts val="849"/>
              </a:spcAft>
            </a:pPr>
            <a:endParaRPr lang="en-US" sz="2000" dirty="0"/>
          </a:p>
        </p:txBody>
      </p:sp>
      <p:sp>
        <p:nvSpPr>
          <p:cNvPr id="8" name="CustomShape 6">
            <a:extLst>
              <a:ext uri="{FF2B5EF4-FFF2-40B4-BE49-F238E27FC236}">
                <a16:creationId xmlns:a16="http://schemas.microsoft.com/office/drawing/2014/main" id="{20B98D1D-A159-2393-472B-4BA86AC54908}"/>
              </a:ext>
            </a:extLst>
          </p:cNvPr>
          <p:cNvSpPr/>
          <p:nvPr/>
        </p:nvSpPr>
        <p:spPr>
          <a:xfrm>
            <a:off x="861830" y="4654689"/>
            <a:ext cx="2935097" cy="133315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6352" tIns="116352" rIns="116352" bIns="116352"/>
          <a:lstStyle/>
          <a:p>
            <a:pPr algn="r"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Doppler velocity residuals after correcting for non uniform beam filling and wind shear biases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C5F619EB-7D87-4B67-BE6A-79989575AC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787"/>
          <a:stretch/>
        </p:blipFill>
        <p:spPr>
          <a:xfrm>
            <a:off x="4179376" y="806778"/>
            <a:ext cx="7266169" cy="5996416"/>
          </a:xfrm>
          <a:prstGeom prst="rect">
            <a:avLst/>
          </a:prstGeom>
        </p:spPr>
      </p:pic>
      <p:sp>
        <p:nvSpPr>
          <p:cNvPr id="21" name="Titolo 1">
            <a:extLst>
              <a:ext uri="{FF2B5EF4-FFF2-40B4-BE49-F238E27FC236}">
                <a16:creationId xmlns:a16="http://schemas.microsoft.com/office/drawing/2014/main" id="{93424354-44F2-47CC-AF09-8A74B695C0BC}"/>
              </a:ext>
            </a:extLst>
          </p:cNvPr>
          <p:cNvSpPr txBox="1">
            <a:spLocks/>
          </p:cNvSpPr>
          <p:nvPr/>
        </p:nvSpPr>
        <p:spPr bwMode="auto">
          <a:xfrm>
            <a:off x="861829" y="41881"/>
            <a:ext cx="9314557" cy="5226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GB" sz="4500" b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WIVERN simulation: typhoon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Choi-wan (15 Sep 2009</a:t>
            </a: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AAA6BCF3-F35B-4671-8889-E77FDFCE83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52" y="2874023"/>
            <a:ext cx="2483988" cy="1861926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73387F1-55E6-43D9-A08D-8EFCA94E3F88}"/>
              </a:ext>
            </a:extLst>
          </p:cNvPr>
          <p:cNvSpPr txBox="1"/>
          <p:nvPr/>
        </p:nvSpPr>
        <p:spPr>
          <a:xfrm>
            <a:off x="6926335" y="672943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CC0000"/>
                </a:solidFill>
              </a:rPr>
              <a:t>SIDE VIEW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57A9C63-106F-4993-B115-6C52D99C3B4C}"/>
              </a:ext>
            </a:extLst>
          </p:cNvPr>
          <p:cNvSpPr txBox="1"/>
          <p:nvPr/>
        </p:nvSpPr>
        <p:spPr>
          <a:xfrm>
            <a:off x="1319837" y="2689357"/>
            <a:ext cx="1420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Scanning pattern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726361EA-88CF-4368-9AC4-DEACFA2C1C9C}"/>
              </a:ext>
            </a:extLst>
          </p:cNvPr>
          <p:cNvSpPr/>
          <p:nvPr/>
        </p:nvSpPr>
        <p:spPr>
          <a:xfrm>
            <a:off x="2926947" y="2975316"/>
            <a:ext cx="206931" cy="1570426"/>
          </a:xfrm>
          <a:prstGeom prst="rect">
            <a:avLst/>
          </a:prstGeom>
          <a:solidFill>
            <a:srgbClr val="CC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AA32425B-58B3-417F-8156-5057CB2BCBD3}"/>
              </a:ext>
            </a:extLst>
          </p:cNvPr>
          <p:cNvSpPr/>
          <p:nvPr/>
        </p:nvSpPr>
        <p:spPr>
          <a:xfrm>
            <a:off x="143628" y="831644"/>
            <a:ext cx="40357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153">
              <a:defRPr/>
            </a:pPr>
            <a:r>
              <a:rPr lang="en-GB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based on Battaglia et al., </a:t>
            </a:r>
          </a:p>
          <a:p>
            <a:pPr lvl="0" defTabSz="457153">
              <a:defRPr/>
            </a:pPr>
            <a:r>
              <a:rPr lang="en-GB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AMT 2022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D92F9ED6-052C-4914-9CC9-60CAD6CCEB2D}"/>
              </a:ext>
            </a:extLst>
          </p:cNvPr>
          <p:cNvCxnSpPr>
            <a:endCxn id="13" idx="1"/>
          </p:cNvCxnSpPr>
          <p:nvPr/>
        </p:nvCxnSpPr>
        <p:spPr>
          <a:xfrm flipV="1">
            <a:off x="3133878" y="857609"/>
            <a:ext cx="3792457" cy="2782406"/>
          </a:xfrm>
          <a:prstGeom prst="straightConnector1">
            <a:avLst/>
          </a:prstGeom>
          <a:ln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2F66F5A-8083-4DEE-8118-55402189B769}"/>
              </a:ext>
            </a:extLst>
          </p:cNvPr>
          <p:cNvSpPr txBox="1"/>
          <p:nvPr/>
        </p:nvSpPr>
        <p:spPr>
          <a:xfrm>
            <a:off x="7067704" y="2605984"/>
            <a:ext cx="291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Line of </a:t>
            </a:r>
            <a:r>
              <a:rPr lang="it-IT" dirty="0" err="1"/>
              <a:t>sight</a:t>
            </a:r>
            <a:r>
              <a:rPr lang="it-IT" dirty="0"/>
              <a:t> </a:t>
            </a:r>
            <a:r>
              <a:rPr lang="it-IT" dirty="0" err="1"/>
              <a:t>winds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953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055CAD5B-8E9F-4530-B25A-6DD7A51A3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6584" y="659564"/>
            <a:ext cx="5294113" cy="396907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7A171A0-86CB-4179-B4D2-5B6770C83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829" y="824557"/>
            <a:ext cx="5114755" cy="4247847"/>
          </a:xfrm>
          <a:prstGeom prst="rect">
            <a:avLst/>
          </a:prstGeom>
        </p:spPr>
      </p:pic>
      <p:sp>
        <p:nvSpPr>
          <p:cNvPr id="20" name="Rettangolo 24">
            <a:extLst>
              <a:ext uri="{FF2B5EF4-FFF2-40B4-BE49-F238E27FC236}">
                <a16:creationId xmlns:a16="http://schemas.microsoft.com/office/drawing/2014/main" id="{A487E445-E0B2-42FF-AF91-8735FFBB2894}"/>
              </a:ext>
            </a:extLst>
          </p:cNvPr>
          <p:cNvSpPr/>
          <p:nvPr/>
        </p:nvSpPr>
        <p:spPr>
          <a:xfrm rot="10800000">
            <a:off x="11547467" y="6521076"/>
            <a:ext cx="654693" cy="365126"/>
          </a:xfrm>
          <a:custGeom>
            <a:avLst/>
            <a:gdLst>
              <a:gd name="connsiteX0" fmla="*/ 0 w 12192000"/>
              <a:gd name="connsiteY0" fmla="*/ 0 h 927462"/>
              <a:gd name="connsiteX1" fmla="*/ 12192000 w 12192000"/>
              <a:gd name="connsiteY1" fmla="*/ 0 h 927462"/>
              <a:gd name="connsiteX2" fmla="*/ 12192000 w 12192000"/>
              <a:gd name="connsiteY2" fmla="*/ 927462 h 927462"/>
              <a:gd name="connsiteX3" fmla="*/ 0 w 12192000"/>
              <a:gd name="connsiteY3" fmla="*/ 927462 h 927462"/>
              <a:gd name="connsiteX4" fmla="*/ 0 w 12192000"/>
              <a:gd name="connsiteY4" fmla="*/ 0 h 927462"/>
              <a:gd name="connsiteX0" fmla="*/ 0 w 12192000"/>
              <a:gd name="connsiteY0" fmla="*/ 0 h 927462"/>
              <a:gd name="connsiteX1" fmla="*/ 12192000 w 12192000"/>
              <a:gd name="connsiteY1" fmla="*/ 0 h 927462"/>
              <a:gd name="connsiteX2" fmla="*/ 5177245 w 12192000"/>
              <a:gd name="connsiteY2" fmla="*/ 927462 h 927462"/>
              <a:gd name="connsiteX3" fmla="*/ 0 w 12192000"/>
              <a:gd name="connsiteY3" fmla="*/ 927462 h 927462"/>
              <a:gd name="connsiteX4" fmla="*/ 0 w 12192000"/>
              <a:gd name="connsiteY4" fmla="*/ 0 h 927462"/>
              <a:gd name="connsiteX0" fmla="*/ 0 w 12192000"/>
              <a:gd name="connsiteY0" fmla="*/ 0 h 927462"/>
              <a:gd name="connsiteX1" fmla="*/ 12192000 w 12192000"/>
              <a:gd name="connsiteY1" fmla="*/ 0 h 927462"/>
              <a:gd name="connsiteX2" fmla="*/ 4604039 w 12192000"/>
              <a:gd name="connsiteY2" fmla="*/ 927462 h 927462"/>
              <a:gd name="connsiteX3" fmla="*/ 0 w 12192000"/>
              <a:gd name="connsiteY3" fmla="*/ 927462 h 927462"/>
              <a:gd name="connsiteX4" fmla="*/ 0 w 12192000"/>
              <a:gd name="connsiteY4" fmla="*/ 0 h 927462"/>
              <a:gd name="connsiteX0" fmla="*/ 0 w 10938387"/>
              <a:gd name="connsiteY0" fmla="*/ 0 h 927462"/>
              <a:gd name="connsiteX1" fmla="*/ 10938387 w 10938387"/>
              <a:gd name="connsiteY1" fmla="*/ 0 h 927462"/>
              <a:gd name="connsiteX2" fmla="*/ 4604039 w 10938387"/>
              <a:gd name="connsiteY2" fmla="*/ 927462 h 927462"/>
              <a:gd name="connsiteX3" fmla="*/ 0 w 10938387"/>
              <a:gd name="connsiteY3" fmla="*/ 927462 h 927462"/>
              <a:gd name="connsiteX4" fmla="*/ 0 w 10938387"/>
              <a:gd name="connsiteY4" fmla="*/ 0 h 927462"/>
              <a:gd name="connsiteX0" fmla="*/ 0 w 10938387"/>
              <a:gd name="connsiteY0" fmla="*/ 0 h 927462"/>
              <a:gd name="connsiteX1" fmla="*/ 10938387 w 10938387"/>
              <a:gd name="connsiteY1" fmla="*/ 0 h 927462"/>
              <a:gd name="connsiteX2" fmla="*/ 5622134 w 10938387"/>
              <a:gd name="connsiteY2" fmla="*/ 927462 h 927462"/>
              <a:gd name="connsiteX3" fmla="*/ 0 w 10938387"/>
              <a:gd name="connsiteY3" fmla="*/ 927462 h 927462"/>
              <a:gd name="connsiteX4" fmla="*/ 0 w 10938387"/>
              <a:gd name="connsiteY4" fmla="*/ 0 h 92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38387" h="927462">
                <a:moveTo>
                  <a:pt x="0" y="0"/>
                </a:moveTo>
                <a:lnTo>
                  <a:pt x="10938387" y="0"/>
                </a:lnTo>
                <a:lnTo>
                  <a:pt x="5622134" y="927462"/>
                </a:lnTo>
                <a:lnTo>
                  <a:pt x="0" y="92746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egnaposto numero diapositiva 17">
            <a:extLst>
              <a:ext uri="{FF2B5EF4-FFF2-40B4-BE49-F238E27FC236}">
                <a16:creationId xmlns:a16="http://schemas.microsoft.com/office/drawing/2014/main" id="{C0E185EA-6981-489F-AEC5-71245E5C0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5122" y="6521077"/>
            <a:ext cx="131445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719195-712F-4D5A-8A76-BB84DDE6F6B4}" type="slidenum">
              <a:rPr kumimoji="0" lang="it-IT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8993713-B655-489C-B3C0-7E36640A19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7" t="20806" r="6581" b="21102"/>
          <a:stretch/>
        </p:blipFill>
        <p:spPr>
          <a:xfrm>
            <a:off x="9856731" y="54806"/>
            <a:ext cx="2237173" cy="1038687"/>
          </a:xfrm>
          <a:prstGeom prst="rect">
            <a:avLst/>
          </a:prstGeom>
        </p:spPr>
      </p:pic>
      <p:grpSp>
        <p:nvGrpSpPr>
          <p:cNvPr id="50" name="Gruppo 49">
            <a:extLst>
              <a:ext uri="{FF2B5EF4-FFF2-40B4-BE49-F238E27FC236}">
                <a16:creationId xmlns:a16="http://schemas.microsoft.com/office/drawing/2014/main" id="{429431D3-974A-4D8C-B873-DD41C2D595B8}"/>
              </a:ext>
            </a:extLst>
          </p:cNvPr>
          <p:cNvGrpSpPr/>
          <p:nvPr/>
        </p:nvGrpSpPr>
        <p:grpSpPr>
          <a:xfrm>
            <a:off x="-11151" y="-11151"/>
            <a:ext cx="1049024" cy="585301"/>
            <a:chOff x="-6342" y="-5824"/>
            <a:chExt cx="1049024" cy="585301"/>
          </a:xfrm>
          <a:solidFill>
            <a:schemeClr val="tx2">
              <a:lumMod val="50000"/>
            </a:schemeClr>
          </a:solidFill>
        </p:grpSpPr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D6D99FD6-4B1E-40FE-9747-EEBA84017DA3}"/>
                </a:ext>
              </a:extLst>
            </p:cNvPr>
            <p:cNvSpPr/>
            <p:nvPr/>
          </p:nvSpPr>
          <p:spPr>
            <a:xfrm>
              <a:off x="-6342" y="-5569"/>
              <a:ext cx="1049024" cy="585046"/>
            </a:xfrm>
            <a:custGeom>
              <a:avLst/>
              <a:gdLst>
                <a:gd name="connsiteX0" fmla="*/ 0 w 12192000"/>
                <a:gd name="connsiteY0" fmla="*/ 0 h 927462"/>
                <a:gd name="connsiteX1" fmla="*/ 12192000 w 12192000"/>
                <a:gd name="connsiteY1" fmla="*/ 0 h 927462"/>
                <a:gd name="connsiteX2" fmla="*/ 12192000 w 12192000"/>
                <a:gd name="connsiteY2" fmla="*/ 927462 h 927462"/>
                <a:gd name="connsiteX3" fmla="*/ 0 w 12192000"/>
                <a:gd name="connsiteY3" fmla="*/ 927462 h 927462"/>
                <a:gd name="connsiteX4" fmla="*/ 0 w 12192000"/>
                <a:gd name="connsiteY4" fmla="*/ 0 h 927462"/>
                <a:gd name="connsiteX0" fmla="*/ 0 w 12192000"/>
                <a:gd name="connsiteY0" fmla="*/ 0 h 927462"/>
                <a:gd name="connsiteX1" fmla="*/ 12192000 w 12192000"/>
                <a:gd name="connsiteY1" fmla="*/ 0 h 927462"/>
                <a:gd name="connsiteX2" fmla="*/ 5177245 w 12192000"/>
                <a:gd name="connsiteY2" fmla="*/ 927462 h 927462"/>
                <a:gd name="connsiteX3" fmla="*/ 0 w 12192000"/>
                <a:gd name="connsiteY3" fmla="*/ 927462 h 927462"/>
                <a:gd name="connsiteX4" fmla="*/ 0 w 12192000"/>
                <a:gd name="connsiteY4" fmla="*/ 0 h 927462"/>
                <a:gd name="connsiteX0" fmla="*/ 0 w 12192000"/>
                <a:gd name="connsiteY0" fmla="*/ 0 h 927462"/>
                <a:gd name="connsiteX1" fmla="*/ 12192000 w 12192000"/>
                <a:gd name="connsiteY1" fmla="*/ 0 h 927462"/>
                <a:gd name="connsiteX2" fmla="*/ 4604039 w 12192000"/>
                <a:gd name="connsiteY2" fmla="*/ 927462 h 927462"/>
                <a:gd name="connsiteX3" fmla="*/ 0 w 12192000"/>
                <a:gd name="connsiteY3" fmla="*/ 927462 h 927462"/>
                <a:gd name="connsiteX4" fmla="*/ 0 w 12192000"/>
                <a:gd name="connsiteY4" fmla="*/ 0 h 927462"/>
                <a:gd name="connsiteX0" fmla="*/ 0 w 10938387"/>
                <a:gd name="connsiteY0" fmla="*/ 0 h 927462"/>
                <a:gd name="connsiteX1" fmla="*/ 10938387 w 10938387"/>
                <a:gd name="connsiteY1" fmla="*/ 0 h 927462"/>
                <a:gd name="connsiteX2" fmla="*/ 4604039 w 10938387"/>
                <a:gd name="connsiteY2" fmla="*/ 927462 h 927462"/>
                <a:gd name="connsiteX3" fmla="*/ 0 w 10938387"/>
                <a:gd name="connsiteY3" fmla="*/ 927462 h 927462"/>
                <a:gd name="connsiteX4" fmla="*/ 0 w 10938387"/>
                <a:gd name="connsiteY4" fmla="*/ 0 h 927462"/>
                <a:gd name="connsiteX0" fmla="*/ 0 w 10938387"/>
                <a:gd name="connsiteY0" fmla="*/ 0 h 927462"/>
                <a:gd name="connsiteX1" fmla="*/ 10938387 w 10938387"/>
                <a:gd name="connsiteY1" fmla="*/ 0 h 927462"/>
                <a:gd name="connsiteX2" fmla="*/ 5622134 w 10938387"/>
                <a:gd name="connsiteY2" fmla="*/ 927462 h 927462"/>
                <a:gd name="connsiteX3" fmla="*/ 0 w 10938387"/>
                <a:gd name="connsiteY3" fmla="*/ 927462 h 927462"/>
                <a:gd name="connsiteX4" fmla="*/ 0 w 10938387"/>
                <a:gd name="connsiteY4" fmla="*/ 0 h 92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38387" h="927462">
                  <a:moveTo>
                    <a:pt x="0" y="0"/>
                  </a:moveTo>
                  <a:lnTo>
                    <a:pt x="10938387" y="0"/>
                  </a:lnTo>
                  <a:lnTo>
                    <a:pt x="5622134" y="927462"/>
                  </a:lnTo>
                  <a:lnTo>
                    <a:pt x="0" y="9274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" name="Immagine 29">
              <a:extLst>
                <a:ext uri="{FF2B5EF4-FFF2-40B4-BE49-F238E27FC236}">
                  <a16:creationId xmlns:a16="http://schemas.microsoft.com/office/drawing/2014/main" id="{8FD93652-87C0-4B90-8622-B6935CE68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102905" y="157968"/>
              <a:ext cx="278628" cy="278628"/>
            </a:xfrm>
            <a:prstGeom prst="rect">
              <a:avLst/>
            </a:prstGeom>
            <a:grpFill/>
          </p:spPr>
        </p:pic>
        <p:pic>
          <p:nvPicPr>
            <p:cNvPr id="46" name="Immagine 45">
              <a:extLst>
                <a:ext uri="{FF2B5EF4-FFF2-40B4-BE49-F238E27FC236}">
                  <a16:creationId xmlns:a16="http://schemas.microsoft.com/office/drawing/2014/main" id="{2EA31201-9BF9-4926-BC1F-A7B7B52BF3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61749"/>
            <a:stretch/>
          </p:blipFill>
          <p:spPr>
            <a:xfrm>
              <a:off x="381534" y="-5824"/>
              <a:ext cx="427527" cy="163536"/>
            </a:xfrm>
            <a:prstGeom prst="rect">
              <a:avLst/>
            </a:prstGeom>
            <a:grpFill/>
          </p:spPr>
        </p:pic>
      </p:grpSp>
      <p:grpSp>
        <p:nvGrpSpPr>
          <p:cNvPr id="48" name="Gruppo 47">
            <a:extLst>
              <a:ext uri="{FF2B5EF4-FFF2-40B4-BE49-F238E27FC236}">
                <a16:creationId xmlns:a16="http://schemas.microsoft.com/office/drawing/2014/main" id="{7B7A811E-A544-4D23-91B5-220F86DDD592}"/>
              </a:ext>
            </a:extLst>
          </p:cNvPr>
          <p:cNvGrpSpPr/>
          <p:nvPr/>
        </p:nvGrpSpPr>
        <p:grpSpPr>
          <a:xfrm>
            <a:off x="-11151" y="652667"/>
            <a:ext cx="6664845" cy="90669"/>
            <a:chOff x="-11151" y="652667"/>
            <a:chExt cx="6664845" cy="90669"/>
          </a:xfrm>
        </p:grpSpPr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D85E95ED-FFA6-4BFB-BE8C-F7990D7BEDA1}"/>
                </a:ext>
              </a:extLst>
            </p:cNvPr>
            <p:cNvSpPr/>
            <p:nvPr/>
          </p:nvSpPr>
          <p:spPr>
            <a:xfrm>
              <a:off x="-11151" y="652667"/>
              <a:ext cx="6664845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ttangolo 50">
              <a:extLst>
                <a:ext uri="{FF2B5EF4-FFF2-40B4-BE49-F238E27FC236}">
                  <a16:creationId xmlns:a16="http://schemas.microsoft.com/office/drawing/2014/main" id="{61B44039-10CE-477A-92FA-C2F234AADE6F}"/>
                </a:ext>
              </a:extLst>
            </p:cNvPr>
            <p:cNvSpPr/>
            <p:nvPr/>
          </p:nvSpPr>
          <p:spPr>
            <a:xfrm flipV="1">
              <a:off x="0" y="697617"/>
              <a:ext cx="6096000" cy="4571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itolo 1">
            <a:extLst>
              <a:ext uri="{FF2B5EF4-FFF2-40B4-BE49-F238E27FC236}">
                <a16:creationId xmlns:a16="http://schemas.microsoft.com/office/drawing/2014/main" id="{DE215FA1-F19E-1C9A-92F9-369D3A941700}"/>
              </a:ext>
            </a:extLst>
          </p:cNvPr>
          <p:cNvSpPr txBox="1">
            <a:spLocks/>
          </p:cNvSpPr>
          <p:nvPr/>
        </p:nvSpPr>
        <p:spPr bwMode="auto">
          <a:xfrm>
            <a:off x="861830" y="41881"/>
            <a:ext cx="5557443" cy="5226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GB" sz="4500" b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 results</a:t>
            </a:r>
          </a:p>
        </p:txBody>
      </p: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id="{F74146C3-EB61-271E-E5E8-7D9DBB021E60}"/>
              </a:ext>
            </a:extLst>
          </p:cNvPr>
          <p:cNvSpPr txBox="1">
            <a:spLocks/>
          </p:cNvSpPr>
          <p:nvPr/>
        </p:nvSpPr>
        <p:spPr>
          <a:xfrm>
            <a:off x="-105129" y="5239419"/>
            <a:ext cx="6201129" cy="160142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"/>
              <a:defRPr sz="2800">
                <a:solidFill>
                  <a:srgbClr val="464C80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"/>
              <a:defRPr sz="2400">
                <a:solidFill>
                  <a:srgbClr val="464C80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"/>
              <a:defRPr sz="2000">
                <a:solidFill>
                  <a:srgbClr val="464C80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¨"/>
              <a:defRPr>
                <a:solidFill>
                  <a:srgbClr val="464C80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rgbClr val="464C80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lvl="1">
              <a:spcAft>
                <a:spcPts val="0"/>
              </a:spcAft>
            </a:pPr>
            <a:r>
              <a:rPr lang="en-GB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WIVERN will detect on average 78% of the clouds (better with increasing sensitivity)</a:t>
            </a:r>
          </a:p>
          <a:p>
            <a:pPr lvl="1">
              <a:spcAft>
                <a:spcPts val="600"/>
              </a:spcAft>
            </a:pPr>
            <a:r>
              <a:rPr lang="en-GB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5% of clouds detection is lost due to too strongly attenuated profiles</a:t>
            </a:r>
            <a:endParaRPr lang="en-GB" sz="16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Espace réservé du contenu 3">
            <a:extLst>
              <a:ext uri="{FF2B5EF4-FFF2-40B4-BE49-F238E27FC236}">
                <a16:creationId xmlns:a16="http://schemas.microsoft.com/office/drawing/2014/main" id="{7F4EE553-D8F9-42CC-6F29-B5281092D6FF}"/>
              </a:ext>
            </a:extLst>
          </p:cNvPr>
          <p:cNvSpPr txBox="1">
            <a:spLocks/>
          </p:cNvSpPr>
          <p:nvPr/>
        </p:nvSpPr>
        <p:spPr>
          <a:xfrm>
            <a:off x="5654180" y="4914460"/>
            <a:ext cx="6510064" cy="161273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"/>
              <a:defRPr sz="2800">
                <a:solidFill>
                  <a:srgbClr val="464C80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"/>
              <a:defRPr sz="2400">
                <a:solidFill>
                  <a:srgbClr val="464C80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"/>
              <a:defRPr sz="2000">
                <a:solidFill>
                  <a:srgbClr val="464C80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¨"/>
              <a:defRPr>
                <a:solidFill>
                  <a:srgbClr val="464C80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rgbClr val="464C80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lvl="1">
              <a:spcAft>
                <a:spcPts val="0"/>
              </a:spcAft>
            </a:pPr>
            <a:r>
              <a:rPr lang="en-GB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Below 11 km, WIVERN will measure winds with an accuracy better than 3 m/s (better with increasing sensitivity and longer integration length) for at least 35% of the </a:t>
            </a:r>
            <a:r>
              <a:rPr lang="en-GB" sz="20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CloudSat</a:t>
            </a:r>
            <a:r>
              <a:rPr lang="en-GB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clouds The number of wind observations will peak between 7 and 11 km height</a:t>
            </a:r>
            <a:endParaRPr lang="en-GB" sz="16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45BC431-6D8C-4C0F-98BB-3DF08036BBEE}"/>
              </a:ext>
            </a:extLst>
          </p:cNvPr>
          <p:cNvSpPr/>
          <p:nvPr/>
        </p:nvSpPr>
        <p:spPr>
          <a:xfrm>
            <a:off x="1432356" y="4120989"/>
            <a:ext cx="4203598" cy="216000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4881D342-EA6E-4A5F-8AAB-CAFF1B135770}"/>
              </a:ext>
            </a:extLst>
          </p:cNvPr>
          <p:cNvSpPr/>
          <p:nvPr/>
        </p:nvSpPr>
        <p:spPr>
          <a:xfrm flipV="1">
            <a:off x="8725963" y="3798274"/>
            <a:ext cx="2059916" cy="234789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37BBC713-68CA-49A5-A4B6-350EA47B2084}"/>
              </a:ext>
            </a:extLst>
          </p:cNvPr>
          <p:cNvCxnSpPr>
            <a:cxnSpLocks/>
          </p:cNvCxnSpPr>
          <p:nvPr/>
        </p:nvCxnSpPr>
        <p:spPr>
          <a:xfrm flipV="1">
            <a:off x="3321271" y="2279220"/>
            <a:ext cx="1019908" cy="2755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134B2AF-545F-4707-9B8E-0D12A7F73E58}"/>
              </a:ext>
            </a:extLst>
          </p:cNvPr>
          <p:cNvSpPr txBox="1"/>
          <p:nvPr/>
        </p:nvSpPr>
        <p:spPr>
          <a:xfrm>
            <a:off x="1475917" y="2373143"/>
            <a:ext cx="1943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Indicative of radar </a:t>
            </a:r>
          </a:p>
          <a:p>
            <a:pPr algn="ctr"/>
            <a:r>
              <a:rPr lang="it-IT" sz="1400" dirty="0" err="1"/>
              <a:t>sensitivity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410883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24">
            <a:extLst>
              <a:ext uri="{FF2B5EF4-FFF2-40B4-BE49-F238E27FC236}">
                <a16:creationId xmlns:a16="http://schemas.microsoft.com/office/drawing/2014/main" id="{A487E445-E0B2-42FF-AF91-8735FFBB2894}"/>
              </a:ext>
            </a:extLst>
          </p:cNvPr>
          <p:cNvSpPr/>
          <p:nvPr/>
        </p:nvSpPr>
        <p:spPr>
          <a:xfrm rot="10800000">
            <a:off x="11547467" y="6521076"/>
            <a:ext cx="654693" cy="365126"/>
          </a:xfrm>
          <a:custGeom>
            <a:avLst/>
            <a:gdLst>
              <a:gd name="connsiteX0" fmla="*/ 0 w 12192000"/>
              <a:gd name="connsiteY0" fmla="*/ 0 h 927462"/>
              <a:gd name="connsiteX1" fmla="*/ 12192000 w 12192000"/>
              <a:gd name="connsiteY1" fmla="*/ 0 h 927462"/>
              <a:gd name="connsiteX2" fmla="*/ 12192000 w 12192000"/>
              <a:gd name="connsiteY2" fmla="*/ 927462 h 927462"/>
              <a:gd name="connsiteX3" fmla="*/ 0 w 12192000"/>
              <a:gd name="connsiteY3" fmla="*/ 927462 h 927462"/>
              <a:gd name="connsiteX4" fmla="*/ 0 w 12192000"/>
              <a:gd name="connsiteY4" fmla="*/ 0 h 927462"/>
              <a:gd name="connsiteX0" fmla="*/ 0 w 12192000"/>
              <a:gd name="connsiteY0" fmla="*/ 0 h 927462"/>
              <a:gd name="connsiteX1" fmla="*/ 12192000 w 12192000"/>
              <a:gd name="connsiteY1" fmla="*/ 0 h 927462"/>
              <a:gd name="connsiteX2" fmla="*/ 5177245 w 12192000"/>
              <a:gd name="connsiteY2" fmla="*/ 927462 h 927462"/>
              <a:gd name="connsiteX3" fmla="*/ 0 w 12192000"/>
              <a:gd name="connsiteY3" fmla="*/ 927462 h 927462"/>
              <a:gd name="connsiteX4" fmla="*/ 0 w 12192000"/>
              <a:gd name="connsiteY4" fmla="*/ 0 h 927462"/>
              <a:gd name="connsiteX0" fmla="*/ 0 w 12192000"/>
              <a:gd name="connsiteY0" fmla="*/ 0 h 927462"/>
              <a:gd name="connsiteX1" fmla="*/ 12192000 w 12192000"/>
              <a:gd name="connsiteY1" fmla="*/ 0 h 927462"/>
              <a:gd name="connsiteX2" fmla="*/ 4604039 w 12192000"/>
              <a:gd name="connsiteY2" fmla="*/ 927462 h 927462"/>
              <a:gd name="connsiteX3" fmla="*/ 0 w 12192000"/>
              <a:gd name="connsiteY3" fmla="*/ 927462 h 927462"/>
              <a:gd name="connsiteX4" fmla="*/ 0 w 12192000"/>
              <a:gd name="connsiteY4" fmla="*/ 0 h 927462"/>
              <a:gd name="connsiteX0" fmla="*/ 0 w 10938387"/>
              <a:gd name="connsiteY0" fmla="*/ 0 h 927462"/>
              <a:gd name="connsiteX1" fmla="*/ 10938387 w 10938387"/>
              <a:gd name="connsiteY1" fmla="*/ 0 h 927462"/>
              <a:gd name="connsiteX2" fmla="*/ 4604039 w 10938387"/>
              <a:gd name="connsiteY2" fmla="*/ 927462 h 927462"/>
              <a:gd name="connsiteX3" fmla="*/ 0 w 10938387"/>
              <a:gd name="connsiteY3" fmla="*/ 927462 h 927462"/>
              <a:gd name="connsiteX4" fmla="*/ 0 w 10938387"/>
              <a:gd name="connsiteY4" fmla="*/ 0 h 927462"/>
              <a:gd name="connsiteX0" fmla="*/ 0 w 10938387"/>
              <a:gd name="connsiteY0" fmla="*/ 0 h 927462"/>
              <a:gd name="connsiteX1" fmla="*/ 10938387 w 10938387"/>
              <a:gd name="connsiteY1" fmla="*/ 0 h 927462"/>
              <a:gd name="connsiteX2" fmla="*/ 5622134 w 10938387"/>
              <a:gd name="connsiteY2" fmla="*/ 927462 h 927462"/>
              <a:gd name="connsiteX3" fmla="*/ 0 w 10938387"/>
              <a:gd name="connsiteY3" fmla="*/ 927462 h 927462"/>
              <a:gd name="connsiteX4" fmla="*/ 0 w 10938387"/>
              <a:gd name="connsiteY4" fmla="*/ 0 h 92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38387" h="927462">
                <a:moveTo>
                  <a:pt x="0" y="0"/>
                </a:moveTo>
                <a:lnTo>
                  <a:pt x="10938387" y="0"/>
                </a:lnTo>
                <a:lnTo>
                  <a:pt x="5622134" y="927462"/>
                </a:lnTo>
                <a:lnTo>
                  <a:pt x="0" y="92746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egnaposto numero diapositiva 17">
            <a:extLst>
              <a:ext uri="{FF2B5EF4-FFF2-40B4-BE49-F238E27FC236}">
                <a16:creationId xmlns:a16="http://schemas.microsoft.com/office/drawing/2014/main" id="{C0E185EA-6981-489F-AEC5-71245E5C0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5122" y="6521077"/>
            <a:ext cx="131445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719195-712F-4D5A-8A76-BB84DDE6F6B4}" type="slidenum">
              <a:rPr kumimoji="0" lang="it-IT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8993713-B655-489C-B3C0-7E36640A19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7" t="20806" r="6581" b="21102"/>
          <a:stretch/>
        </p:blipFill>
        <p:spPr>
          <a:xfrm>
            <a:off x="9856731" y="54806"/>
            <a:ext cx="2237173" cy="1038687"/>
          </a:xfrm>
          <a:prstGeom prst="rect">
            <a:avLst/>
          </a:prstGeom>
        </p:spPr>
      </p:pic>
      <p:grpSp>
        <p:nvGrpSpPr>
          <p:cNvPr id="50" name="Gruppo 49">
            <a:extLst>
              <a:ext uri="{FF2B5EF4-FFF2-40B4-BE49-F238E27FC236}">
                <a16:creationId xmlns:a16="http://schemas.microsoft.com/office/drawing/2014/main" id="{429431D3-974A-4D8C-B873-DD41C2D595B8}"/>
              </a:ext>
            </a:extLst>
          </p:cNvPr>
          <p:cNvGrpSpPr/>
          <p:nvPr/>
        </p:nvGrpSpPr>
        <p:grpSpPr>
          <a:xfrm>
            <a:off x="-11151" y="-11151"/>
            <a:ext cx="1049024" cy="585301"/>
            <a:chOff x="-6342" y="-5824"/>
            <a:chExt cx="1049024" cy="585301"/>
          </a:xfrm>
          <a:solidFill>
            <a:schemeClr val="tx2">
              <a:lumMod val="50000"/>
            </a:schemeClr>
          </a:solidFill>
        </p:grpSpPr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D6D99FD6-4B1E-40FE-9747-EEBA84017DA3}"/>
                </a:ext>
              </a:extLst>
            </p:cNvPr>
            <p:cNvSpPr/>
            <p:nvPr/>
          </p:nvSpPr>
          <p:spPr>
            <a:xfrm>
              <a:off x="-6342" y="-5569"/>
              <a:ext cx="1049024" cy="585046"/>
            </a:xfrm>
            <a:custGeom>
              <a:avLst/>
              <a:gdLst>
                <a:gd name="connsiteX0" fmla="*/ 0 w 12192000"/>
                <a:gd name="connsiteY0" fmla="*/ 0 h 927462"/>
                <a:gd name="connsiteX1" fmla="*/ 12192000 w 12192000"/>
                <a:gd name="connsiteY1" fmla="*/ 0 h 927462"/>
                <a:gd name="connsiteX2" fmla="*/ 12192000 w 12192000"/>
                <a:gd name="connsiteY2" fmla="*/ 927462 h 927462"/>
                <a:gd name="connsiteX3" fmla="*/ 0 w 12192000"/>
                <a:gd name="connsiteY3" fmla="*/ 927462 h 927462"/>
                <a:gd name="connsiteX4" fmla="*/ 0 w 12192000"/>
                <a:gd name="connsiteY4" fmla="*/ 0 h 927462"/>
                <a:gd name="connsiteX0" fmla="*/ 0 w 12192000"/>
                <a:gd name="connsiteY0" fmla="*/ 0 h 927462"/>
                <a:gd name="connsiteX1" fmla="*/ 12192000 w 12192000"/>
                <a:gd name="connsiteY1" fmla="*/ 0 h 927462"/>
                <a:gd name="connsiteX2" fmla="*/ 5177245 w 12192000"/>
                <a:gd name="connsiteY2" fmla="*/ 927462 h 927462"/>
                <a:gd name="connsiteX3" fmla="*/ 0 w 12192000"/>
                <a:gd name="connsiteY3" fmla="*/ 927462 h 927462"/>
                <a:gd name="connsiteX4" fmla="*/ 0 w 12192000"/>
                <a:gd name="connsiteY4" fmla="*/ 0 h 927462"/>
                <a:gd name="connsiteX0" fmla="*/ 0 w 12192000"/>
                <a:gd name="connsiteY0" fmla="*/ 0 h 927462"/>
                <a:gd name="connsiteX1" fmla="*/ 12192000 w 12192000"/>
                <a:gd name="connsiteY1" fmla="*/ 0 h 927462"/>
                <a:gd name="connsiteX2" fmla="*/ 4604039 w 12192000"/>
                <a:gd name="connsiteY2" fmla="*/ 927462 h 927462"/>
                <a:gd name="connsiteX3" fmla="*/ 0 w 12192000"/>
                <a:gd name="connsiteY3" fmla="*/ 927462 h 927462"/>
                <a:gd name="connsiteX4" fmla="*/ 0 w 12192000"/>
                <a:gd name="connsiteY4" fmla="*/ 0 h 927462"/>
                <a:gd name="connsiteX0" fmla="*/ 0 w 10938387"/>
                <a:gd name="connsiteY0" fmla="*/ 0 h 927462"/>
                <a:gd name="connsiteX1" fmla="*/ 10938387 w 10938387"/>
                <a:gd name="connsiteY1" fmla="*/ 0 h 927462"/>
                <a:gd name="connsiteX2" fmla="*/ 4604039 w 10938387"/>
                <a:gd name="connsiteY2" fmla="*/ 927462 h 927462"/>
                <a:gd name="connsiteX3" fmla="*/ 0 w 10938387"/>
                <a:gd name="connsiteY3" fmla="*/ 927462 h 927462"/>
                <a:gd name="connsiteX4" fmla="*/ 0 w 10938387"/>
                <a:gd name="connsiteY4" fmla="*/ 0 h 927462"/>
                <a:gd name="connsiteX0" fmla="*/ 0 w 10938387"/>
                <a:gd name="connsiteY0" fmla="*/ 0 h 927462"/>
                <a:gd name="connsiteX1" fmla="*/ 10938387 w 10938387"/>
                <a:gd name="connsiteY1" fmla="*/ 0 h 927462"/>
                <a:gd name="connsiteX2" fmla="*/ 5622134 w 10938387"/>
                <a:gd name="connsiteY2" fmla="*/ 927462 h 927462"/>
                <a:gd name="connsiteX3" fmla="*/ 0 w 10938387"/>
                <a:gd name="connsiteY3" fmla="*/ 927462 h 927462"/>
                <a:gd name="connsiteX4" fmla="*/ 0 w 10938387"/>
                <a:gd name="connsiteY4" fmla="*/ 0 h 92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38387" h="927462">
                  <a:moveTo>
                    <a:pt x="0" y="0"/>
                  </a:moveTo>
                  <a:lnTo>
                    <a:pt x="10938387" y="0"/>
                  </a:lnTo>
                  <a:lnTo>
                    <a:pt x="5622134" y="927462"/>
                  </a:lnTo>
                  <a:lnTo>
                    <a:pt x="0" y="9274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" name="Immagine 29">
              <a:extLst>
                <a:ext uri="{FF2B5EF4-FFF2-40B4-BE49-F238E27FC236}">
                  <a16:creationId xmlns:a16="http://schemas.microsoft.com/office/drawing/2014/main" id="{8FD93652-87C0-4B90-8622-B6935CE68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102905" y="157968"/>
              <a:ext cx="278628" cy="278628"/>
            </a:xfrm>
            <a:prstGeom prst="rect">
              <a:avLst/>
            </a:prstGeom>
            <a:grpFill/>
          </p:spPr>
        </p:pic>
        <p:pic>
          <p:nvPicPr>
            <p:cNvPr id="46" name="Immagine 45">
              <a:extLst>
                <a:ext uri="{FF2B5EF4-FFF2-40B4-BE49-F238E27FC236}">
                  <a16:creationId xmlns:a16="http://schemas.microsoft.com/office/drawing/2014/main" id="{2EA31201-9BF9-4926-BC1F-A7B7B52BF3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1749"/>
            <a:stretch/>
          </p:blipFill>
          <p:spPr>
            <a:xfrm>
              <a:off x="381534" y="-5824"/>
              <a:ext cx="427527" cy="163536"/>
            </a:xfrm>
            <a:prstGeom prst="rect">
              <a:avLst/>
            </a:prstGeom>
            <a:grpFill/>
          </p:spPr>
        </p:pic>
      </p:grpSp>
      <p:grpSp>
        <p:nvGrpSpPr>
          <p:cNvPr id="48" name="Gruppo 47">
            <a:extLst>
              <a:ext uri="{FF2B5EF4-FFF2-40B4-BE49-F238E27FC236}">
                <a16:creationId xmlns:a16="http://schemas.microsoft.com/office/drawing/2014/main" id="{7B7A811E-A544-4D23-91B5-220F86DDD592}"/>
              </a:ext>
            </a:extLst>
          </p:cNvPr>
          <p:cNvGrpSpPr/>
          <p:nvPr/>
        </p:nvGrpSpPr>
        <p:grpSpPr>
          <a:xfrm>
            <a:off x="-11151" y="652667"/>
            <a:ext cx="6664845" cy="90669"/>
            <a:chOff x="-11151" y="652667"/>
            <a:chExt cx="6664845" cy="90669"/>
          </a:xfrm>
        </p:grpSpPr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D85E95ED-FFA6-4BFB-BE8C-F7990D7BEDA1}"/>
                </a:ext>
              </a:extLst>
            </p:cNvPr>
            <p:cNvSpPr/>
            <p:nvPr/>
          </p:nvSpPr>
          <p:spPr>
            <a:xfrm>
              <a:off x="-11151" y="652667"/>
              <a:ext cx="6664845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ttangolo 50">
              <a:extLst>
                <a:ext uri="{FF2B5EF4-FFF2-40B4-BE49-F238E27FC236}">
                  <a16:creationId xmlns:a16="http://schemas.microsoft.com/office/drawing/2014/main" id="{61B44039-10CE-477A-92FA-C2F234AADE6F}"/>
                </a:ext>
              </a:extLst>
            </p:cNvPr>
            <p:cNvSpPr/>
            <p:nvPr/>
          </p:nvSpPr>
          <p:spPr>
            <a:xfrm flipV="1">
              <a:off x="0" y="697617"/>
              <a:ext cx="6096000" cy="4571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Image 5" descr="Une image contenant carte&#10;&#10;Description générée automatiquement">
            <a:extLst>
              <a:ext uri="{FF2B5EF4-FFF2-40B4-BE49-F238E27FC236}">
                <a16:creationId xmlns:a16="http://schemas.microsoft.com/office/drawing/2014/main" id="{F584B85E-9777-0090-843F-51E8FC76AF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39" y="1169864"/>
            <a:ext cx="3999444" cy="5132977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46E98123-55D2-088F-391F-C0A875ADFEC6}"/>
              </a:ext>
            </a:extLst>
          </p:cNvPr>
          <p:cNvSpPr/>
          <p:nvPr/>
        </p:nvSpPr>
        <p:spPr>
          <a:xfrm rot="20832300">
            <a:off x="414909" y="1550314"/>
            <a:ext cx="3168000" cy="3168000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igne Plus 7">
            <a:extLst>
              <a:ext uri="{FF2B5EF4-FFF2-40B4-BE49-F238E27FC236}">
                <a16:creationId xmlns:a16="http://schemas.microsoft.com/office/drawing/2014/main" id="{D149339A-1FF0-D42F-32C7-1BE8431E58AE}"/>
              </a:ext>
            </a:extLst>
          </p:cNvPr>
          <p:cNvSpPr/>
          <p:nvPr/>
        </p:nvSpPr>
        <p:spPr>
          <a:xfrm rot="2711549">
            <a:off x="1862109" y="2970160"/>
            <a:ext cx="288000" cy="288032"/>
          </a:xfrm>
          <a:prstGeom prst="mathPlus">
            <a:avLst>
              <a:gd name="adj1" fmla="val 10188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4F7E3EC-9B9C-F399-5489-327E1FBDC49A}"/>
              </a:ext>
            </a:extLst>
          </p:cNvPr>
          <p:cNvSpPr txBox="1"/>
          <p:nvPr/>
        </p:nvSpPr>
        <p:spPr>
          <a:xfrm>
            <a:off x="1487072" y="2770485"/>
            <a:ext cx="25051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7030A0"/>
                </a:solidFill>
              </a:rPr>
              <a:t>1000 km</a:t>
            </a:r>
            <a:endParaRPr lang="en-GB" sz="1600" dirty="0">
              <a:solidFill>
                <a:srgbClr val="7030A0"/>
              </a:solidFill>
            </a:endParaRP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B800BC13-4DCD-B9BA-F60E-ECB142EF355A}"/>
              </a:ext>
            </a:extLst>
          </p:cNvPr>
          <p:cNvCxnSpPr>
            <a:cxnSpLocks/>
          </p:cNvCxnSpPr>
          <p:nvPr/>
        </p:nvCxnSpPr>
        <p:spPr>
          <a:xfrm>
            <a:off x="2071093" y="3109039"/>
            <a:ext cx="1443388" cy="0"/>
          </a:xfrm>
          <a:prstGeom prst="straightConnector1">
            <a:avLst/>
          </a:prstGeom>
          <a:ln w="254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olo 1">
            <a:extLst>
              <a:ext uri="{FF2B5EF4-FFF2-40B4-BE49-F238E27FC236}">
                <a16:creationId xmlns:a16="http://schemas.microsoft.com/office/drawing/2014/main" id="{F1C249F5-8CEA-D93D-9C23-F149F33B4962}"/>
              </a:ext>
            </a:extLst>
          </p:cNvPr>
          <p:cNvSpPr txBox="1">
            <a:spLocks/>
          </p:cNvSpPr>
          <p:nvPr/>
        </p:nvSpPr>
        <p:spPr bwMode="auto">
          <a:xfrm>
            <a:off x="861830" y="41881"/>
            <a:ext cx="6664845" cy="5226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GB" sz="4500" b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</a:t>
            </a:r>
            <a:r>
              <a:rPr lang="en-GB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precise winds</a:t>
            </a: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measurements?</a:t>
            </a:r>
          </a:p>
        </p:txBody>
      </p:sp>
      <p:sp>
        <p:nvSpPr>
          <p:cNvPr id="14" name="Espace réservé du contenu 3">
            <a:extLst>
              <a:ext uri="{FF2B5EF4-FFF2-40B4-BE49-F238E27FC236}">
                <a16:creationId xmlns:a16="http://schemas.microsoft.com/office/drawing/2014/main" id="{197AACB5-7139-1770-A28B-7711CD2A65D4}"/>
              </a:ext>
            </a:extLst>
          </p:cNvPr>
          <p:cNvSpPr txBox="1">
            <a:spLocks/>
          </p:cNvSpPr>
          <p:nvPr/>
        </p:nvSpPr>
        <p:spPr>
          <a:xfrm>
            <a:off x="4485683" y="4535789"/>
            <a:ext cx="7658692" cy="166954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"/>
              <a:defRPr sz="2800">
                <a:solidFill>
                  <a:srgbClr val="464C80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"/>
              <a:defRPr sz="2400">
                <a:solidFill>
                  <a:srgbClr val="464C80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"/>
              <a:defRPr sz="2000">
                <a:solidFill>
                  <a:srgbClr val="464C80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¨"/>
              <a:defRPr>
                <a:solidFill>
                  <a:srgbClr val="464C80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rgbClr val="464C80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457200" lvl="1" indent="0">
              <a:spcAft>
                <a:spcPts val="600"/>
              </a:spcAft>
              <a:buNone/>
            </a:pPr>
            <a:r>
              <a:rPr lang="en-GB" sz="2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a year </a:t>
            </a:r>
            <a:r>
              <a:rPr lang="en-GB" sz="20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CloudSat</a:t>
            </a:r>
            <a:r>
              <a:rPr lang="en-GB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produces 1.8 million profiles within 1000 km at 2 km resolution</a:t>
            </a:r>
            <a:r>
              <a:rPr lang="en-GB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GB" sz="2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WIVERN will measure &gt;40 million wind profiles in TC</a:t>
            </a:r>
            <a:r>
              <a:rPr lang="en-GB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GB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If</a:t>
            </a:r>
            <a:r>
              <a:rPr lang="en-GB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assume an average of 20 layers of 500 m with a 20% cloud cover this implies that Wivern will measures </a:t>
            </a:r>
            <a:r>
              <a:rPr lang="en-GB" sz="2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million accurate winds in TC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A66967-C89C-40AC-9344-D5BDCD2D04E3}"/>
              </a:ext>
            </a:extLst>
          </p:cNvPr>
          <p:cNvSpPr txBox="1"/>
          <p:nvPr/>
        </p:nvSpPr>
        <p:spPr>
          <a:xfrm>
            <a:off x="4193283" y="1063767"/>
            <a:ext cx="800887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Wivern </a:t>
            </a:r>
            <a:r>
              <a:rPr 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produce accurate </a:t>
            </a:r>
            <a:r>
              <a:rPr 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winds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clouds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)  on </a:t>
            </a:r>
            <a:r>
              <a:rPr 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roughly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(35) 70% of the </a:t>
            </a:r>
            <a:r>
              <a:rPr 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pixels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seen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CloudSat</a:t>
            </a:r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Wivern </a:t>
            </a:r>
            <a:r>
              <a:rPr 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cyclones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with a sampling 66 </a:t>
            </a:r>
            <a:r>
              <a:rPr 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times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better </a:t>
            </a:r>
            <a:r>
              <a:rPr 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CloudSat</a:t>
            </a:r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A8653C9-17DD-406D-9376-126F68F47E9E}"/>
              </a:ext>
            </a:extLst>
          </p:cNvPr>
          <p:cNvSpPr txBox="1"/>
          <p:nvPr/>
        </p:nvSpPr>
        <p:spPr>
          <a:xfrm>
            <a:off x="3678431" y="3006743"/>
            <a:ext cx="85023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Tropical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Cyclone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overpasses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WIVERN WIND OBS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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23 X CLOUDSAT OBSERVATIONS</a:t>
            </a:r>
          </a:p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WIVERN CLOUD OBS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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46 X CLOUDSAT OBSERVATIONS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5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8993713-B655-489C-B3C0-7E36640A19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7" t="20806" r="6581" b="21102"/>
          <a:stretch/>
        </p:blipFill>
        <p:spPr>
          <a:xfrm>
            <a:off x="9856731" y="-14205"/>
            <a:ext cx="2237173" cy="1038687"/>
          </a:xfrm>
          <a:prstGeom prst="rect">
            <a:avLst/>
          </a:prstGeom>
        </p:spPr>
      </p:pic>
      <p:grpSp>
        <p:nvGrpSpPr>
          <p:cNvPr id="50" name="Gruppo 49">
            <a:extLst>
              <a:ext uri="{FF2B5EF4-FFF2-40B4-BE49-F238E27FC236}">
                <a16:creationId xmlns:a16="http://schemas.microsoft.com/office/drawing/2014/main" id="{429431D3-974A-4D8C-B873-DD41C2D595B8}"/>
              </a:ext>
            </a:extLst>
          </p:cNvPr>
          <p:cNvGrpSpPr/>
          <p:nvPr/>
        </p:nvGrpSpPr>
        <p:grpSpPr>
          <a:xfrm>
            <a:off x="-11151" y="-11151"/>
            <a:ext cx="1049024" cy="585301"/>
            <a:chOff x="-6342" y="-5824"/>
            <a:chExt cx="1049024" cy="585301"/>
          </a:xfrm>
          <a:solidFill>
            <a:schemeClr val="tx2">
              <a:lumMod val="50000"/>
            </a:schemeClr>
          </a:solidFill>
        </p:grpSpPr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D6D99FD6-4B1E-40FE-9747-EEBA84017DA3}"/>
                </a:ext>
              </a:extLst>
            </p:cNvPr>
            <p:cNvSpPr/>
            <p:nvPr/>
          </p:nvSpPr>
          <p:spPr>
            <a:xfrm>
              <a:off x="-6342" y="-5569"/>
              <a:ext cx="1049024" cy="585046"/>
            </a:xfrm>
            <a:custGeom>
              <a:avLst/>
              <a:gdLst>
                <a:gd name="connsiteX0" fmla="*/ 0 w 12192000"/>
                <a:gd name="connsiteY0" fmla="*/ 0 h 927462"/>
                <a:gd name="connsiteX1" fmla="*/ 12192000 w 12192000"/>
                <a:gd name="connsiteY1" fmla="*/ 0 h 927462"/>
                <a:gd name="connsiteX2" fmla="*/ 12192000 w 12192000"/>
                <a:gd name="connsiteY2" fmla="*/ 927462 h 927462"/>
                <a:gd name="connsiteX3" fmla="*/ 0 w 12192000"/>
                <a:gd name="connsiteY3" fmla="*/ 927462 h 927462"/>
                <a:gd name="connsiteX4" fmla="*/ 0 w 12192000"/>
                <a:gd name="connsiteY4" fmla="*/ 0 h 927462"/>
                <a:gd name="connsiteX0" fmla="*/ 0 w 12192000"/>
                <a:gd name="connsiteY0" fmla="*/ 0 h 927462"/>
                <a:gd name="connsiteX1" fmla="*/ 12192000 w 12192000"/>
                <a:gd name="connsiteY1" fmla="*/ 0 h 927462"/>
                <a:gd name="connsiteX2" fmla="*/ 5177245 w 12192000"/>
                <a:gd name="connsiteY2" fmla="*/ 927462 h 927462"/>
                <a:gd name="connsiteX3" fmla="*/ 0 w 12192000"/>
                <a:gd name="connsiteY3" fmla="*/ 927462 h 927462"/>
                <a:gd name="connsiteX4" fmla="*/ 0 w 12192000"/>
                <a:gd name="connsiteY4" fmla="*/ 0 h 927462"/>
                <a:gd name="connsiteX0" fmla="*/ 0 w 12192000"/>
                <a:gd name="connsiteY0" fmla="*/ 0 h 927462"/>
                <a:gd name="connsiteX1" fmla="*/ 12192000 w 12192000"/>
                <a:gd name="connsiteY1" fmla="*/ 0 h 927462"/>
                <a:gd name="connsiteX2" fmla="*/ 4604039 w 12192000"/>
                <a:gd name="connsiteY2" fmla="*/ 927462 h 927462"/>
                <a:gd name="connsiteX3" fmla="*/ 0 w 12192000"/>
                <a:gd name="connsiteY3" fmla="*/ 927462 h 927462"/>
                <a:gd name="connsiteX4" fmla="*/ 0 w 12192000"/>
                <a:gd name="connsiteY4" fmla="*/ 0 h 927462"/>
                <a:gd name="connsiteX0" fmla="*/ 0 w 10938387"/>
                <a:gd name="connsiteY0" fmla="*/ 0 h 927462"/>
                <a:gd name="connsiteX1" fmla="*/ 10938387 w 10938387"/>
                <a:gd name="connsiteY1" fmla="*/ 0 h 927462"/>
                <a:gd name="connsiteX2" fmla="*/ 4604039 w 10938387"/>
                <a:gd name="connsiteY2" fmla="*/ 927462 h 927462"/>
                <a:gd name="connsiteX3" fmla="*/ 0 w 10938387"/>
                <a:gd name="connsiteY3" fmla="*/ 927462 h 927462"/>
                <a:gd name="connsiteX4" fmla="*/ 0 w 10938387"/>
                <a:gd name="connsiteY4" fmla="*/ 0 h 927462"/>
                <a:gd name="connsiteX0" fmla="*/ 0 w 10938387"/>
                <a:gd name="connsiteY0" fmla="*/ 0 h 927462"/>
                <a:gd name="connsiteX1" fmla="*/ 10938387 w 10938387"/>
                <a:gd name="connsiteY1" fmla="*/ 0 h 927462"/>
                <a:gd name="connsiteX2" fmla="*/ 5622134 w 10938387"/>
                <a:gd name="connsiteY2" fmla="*/ 927462 h 927462"/>
                <a:gd name="connsiteX3" fmla="*/ 0 w 10938387"/>
                <a:gd name="connsiteY3" fmla="*/ 927462 h 927462"/>
                <a:gd name="connsiteX4" fmla="*/ 0 w 10938387"/>
                <a:gd name="connsiteY4" fmla="*/ 0 h 92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38387" h="927462">
                  <a:moveTo>
                    <a:pt x="0" y="0"/>
                  </a:moveTo>
                  <a:lnTo>
                    <a:pt x="10938387" y="0"/>
                  </a:lnTo>
                  <a:lnTo>
                    <a:pt x="5622134" y="927462"/>
                  </a:lnTo>
                  <a:lnTo>
                    <a:pt x="0" y="9274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" name="Immagine 29">
              <a:extLst>
                <a:ext uri="{FF2B5EF4-FFF2-40B4-BE49-F238E27FC236}">
                  <a16:creationId xmlns:a16="http://schemas.microsoft.com/office/drawing/2014/main" id="{8FD93652-87C0-4B90-8622-B6935CE68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102905" y="157968"/>
              <a:ext cx="278628" cy="278628"/>
            </a:xfrm>
            <a:prstGeom prst="rect">
              <a:avLst/>
            </a:prstGeom>
            <a:grpFill/>
          </p:spPr>
        </p:pic>
        <p:pic>
          <p:nvPicPr>
            <p:cNvPr id="46" name="Immagine 45">
              <a:extLst>
                <a:ext uri="{FF2B5EF4-FFF2-40B4-BE49-F238E27FC236}">
                  <a16:creationId xmlns:a16="http://schemas.microsoft.com/office/drawing/2014/main" id="{2EA31201-9BF9-4926-BC1F-A7B7B52BF3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1749"/>
            <a:stretch/>
          </p:blipFill>
          <p:spPr>
            <a:xfrm>
              <a:off x="381534" y="-5824"/>
              <a:ext cx="427527" cy="163536"/>
            </a:xfrm>
            <a:prstGeom prst="rect">
              <a:avLst/>
            </a:prstGeom>
            <a:grpFill/>
          </p:spPr>
        </p:pic>
      </p:grpSp>
      <p:grpSp>
        <p:nvGrpSpPr>
          <p:cNvPr id="48" name="Gruppo 47">
            <a:extLst>
              <a:ext uri="{FF2B5EF4-FFF2-40B4-BE49-F238E27FC236}">
                <a16:creationId xmlns:a16="http://schemas.microsoft.com/office/drawing/2014/main" id="{7B7A811E-A544-4D23-91B5-220F86DDD592}"/>
              </a:ext>
            </a:extLst>
          </p:cNvPr>
          <p:cNvGrpSpPr/>
          <p:nvPr/>
        </p:nvGrpSpPr>
        <p:grpSpPr>
          <a:xfrm>
            <a:off x="-11151" y="652667"/>
            <a:ext cx="6664845" cy="90669"/>
            <a:chOff x="-11151" y="652667"/>
            <a:chExt cx="6664845" cy="90669"/>
          </a:xfrm>
        </p:grpSpPr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D85E95ED-FFA6-4BFB-BE8C-F7990D7BEDA1}"/>
                </a:ext>
              </a:extLst>
            </p:cNvPr>
            <p:cNvSpPr/>
            <p:nvPr/>
          </p:nvSpPr>
          <p:spPr>
            <a:xfrm>
              <a:off x="-11151" y="652667"/>
              <a:ext cx="6664845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ttangolo 50">
              <a:extLst>
                <a:ext uri="{FF2B5EF4-FFF2-40B4-BE49-F238E27FC236}">
                  <a16:creationId xmlns:a16="http://schemas.microsoft.com/office/drawing/2014/main" id="{61B44039-10CE-477A-92FA-C2F234AADE6F}"/>
                </a:ext>
              </a:extLst>
            </p:cNvPr>
            <p:cNvSpPr/>
            <p:nvPr/>
          </p:nvSpPr>
          <p:spPr>
            <a:xfrm flipV="1">
              <a:off x="0" y="697617"/>
              <a:ext cx="6096000" cy="4571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itolo 1">
            <a:extLst>
              <a:ext uri="{FF2B5EF4-FFF2-40B4-BE49-F238E27FC236}">
                <a16:creationId xmlns:a16="http://schemas.microsoft.com/office/drawing/2014/main" id="{F1C249F5-8CEA-D93D-9C23-F149F33B4962}"/>
              </a:ext>
            </a:extLst>
          </p:cNvPr>
          <p:cNvSpPr txBox="1">
            <a:spLocks/>
          </p:cNvSpPr>
          <p:nvPr/>
        </p:nvSpPr>
        <p:spPr bwMode="auto">
          <a:xfrm>
            <a:off x="861830" y="41881"/>
            <a:ext cx="9371626" cy="5226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GB" sz="4500" b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D42E9F39-6B1D-4E20-A064-5647EE90DCF9}"/>
              </a:ext>
            </a:extLst>
          </p:cNvPr>
          <p:cNvSpPr/>
          <p:nvPr/>
        </p:nvSpPr>
        <p:spPr>
          <a:xfrm>
            <a:off x="0" y="872115"/>
            <a:ext cx="1219199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WIVERN is an EE11 candidate mission hinging upon a single cutting-edge radar instrument: first-ever conically scanning W-band radar with Doppler capabilities.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FF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Flagship product</a:t>
            </a:r>
            <a:r>
              <a:rPr lang="it-IT" sz="2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</a:t>
            </a:r>
            <a:r>
              <a:rPr lang="it-IT" sz="2400" dirty="0">
                <a:solidFill>
                  <a:srgbClr val="0000FF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in-cloud </a:t>
            </a:r>
            <a:r>
              <a:rPr lang="it-IT" sz="2400" dirty="0" err="1">
                <a:solidFill>
                  <a:srgbClr val="0000FF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vertical</a:t>
            </a:r>
            <a:r>
              <a:rPr lang="it-IT" sz="2400" dirty="0">
                <a:solidFill>
                  <a:srgbClr val="0000FF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GB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profiles of line-of-sight winds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over a large swath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plenty of winds are expected also </a:t>
            </a:r>
            <a:r>
              <a:rPr lang="en-GB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 TC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with a peak of occurrences between </a:t>
            </a:r>
            <a:r>
              <a:rPr lang="en-GB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7 km and 11 km (&gt;160 million measurements per year at 2 km (500 m) horizontal (vertical) resolution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Winds will be in conjunction with </a:t>
            </a:r>
            <a:r>
              <a:rPr lang="en-GB" alt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cloud products a-la-</a:t>
            </a:r>
            <a:r>
              <a:rPr lang="en-GB" alt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CloudSat</a:t>
            </a:r>
            <a:r>
              <a:rPr lang="en-GB" alt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but with much </a:t>
            </a:r>
            <a:r>
              <a:rPr lang="en-GB" alt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better sampling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How to use </a:t>
            </a:r>
            <a:r>
              <a:rPr lang="it-IT" sz="2400" b="1" dirty="0" err="1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these</a:t>
            </a:r>
            <a:r>
              <a:rPr lang="it-IT" sz="2400" b="1" dirty="0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data?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For DA in global </a:t>
            </a:r>
            <a:r>
              <a:rPr lang="it-IT" sz="24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models</a:t>
            </a:r>
            <a:r>
              <a:rPr lang="it-IT" sz="2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(on </a:t>
            </a:r>
            <a:r>
              <a:rPr lang="it-IT" sz="24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going</a:t>
            </a:r>
            <a:r>
              <a:rPr lang="it-IT" sz="2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EDA studies </a:t>
            </a:r>
            <a:r>
              <a:rPr lang="it-IT" sz="24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at</a:t>
            </a:r>
            <a:r>
              <a:rPr lang="it-IT" sz="2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Meteo France) </a:t>
            </a:r>
            <a:r>
              <a:rPr lang="it-IT" sz="24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but</a:t>
            </a:r>
            <a:r>
              <a:rPr lang="it-IT" sz="2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work </a:t>
            </a:r>
            <a:r>
              <a:rPr lang="it-IT" sz="24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could</a:t>
            </a:r>
            <a:r>
              <a:rPr lang="it-IT" sz="2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be extended to 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DA in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regional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models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;</a:t>
            </a:r>
            <a:r>
              <a:rPr lang="it-IT" sz="2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For </a:t>
            </a:r>
            <a:r>
              <a:rPr lang="it-IT" sz="24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characterizing</a:t>
            </a:r>
            <a:r>
              <a:rPr lang="it-IT" sz="2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the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dynamical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and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microphysical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structure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of TC</a:t>
            </a:r>
            <a:r>
              <a:rPr lang="it-IT" sz="2400" dirty="0">
                <a:solidFill>
                  <a:srgbClr val="00CC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it-IT" sz="2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(</a:t>
            </a:r>
            <a:r>
              <a:rPr lang="it-IT" sz="24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especially</a:t>
            </a:r>
            <a:r>
              <a:rPr lang="it-IT" sz="2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above</a:t>
            </a:r>
            <a:r>
              <a:rPr lang="it-IT" sz="2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the </a:t>
            </a:r>
            <a:r>
              <a:rPr lang="it-IT" sz="24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freezing</a:t>
            </a:r>
            <a:r>
              <a:rPr lang="it-IT" sz="2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level).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it-IT" sz="24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r>
              <a:rPr lang="it-IT" sz="2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</a:t>
            </a:r>
            <a:r>
              <a:rPr lang="it-IT" sz="2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ctive collaboration with the </a:t>
            </a:r>
            <a:r>
              <a:rPr lang="it-IT" sz="24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modelling</a:t>
            </a:r>
            <a:r>
              <a:rPr lang="it-IT" sz="2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 TC community </a:t>
            </a:r>
            <a:r>
              <a:rPr lang="it-IT" sz="24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highly</a:t>
            </a:r>
            <a:r>
              <a:rPr lang="it-IT" sz="2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sz="24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desirable</a:t>
            </a:r>
            <a:r>
              <a:rPr lang="it-IT" sz="2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! (</a:t>
            </a:r>
            <a:r>
              <a:rPr lang="it-IT" sz="24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contact</a:t>
            </a:r>
            <a:r>
              <a:rPr lang="it-IT" sz="2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 point: alessandro_battaglia@polito.it)</a:t>
            </a:r>
            <a:endParaRPr lang="it-IT" sz="24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2230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5451</TotalTime>
  <Words>821</Words>
  <Application>Microsoft Office PowerPoint</Application>
  <PresentationFormat>Widescreen</PresentationFormat>
  <Paragraphs>89</Paragraphs>
  <Slides>10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10</vt:i4>
      </vt:variant>
    </vt:vector>
  </HeadingPairs>
  <TitlesOfParts>
    <vt:vector size="23" baseType="lpstr">
      <vt:lpstr>MS PGothic</vt:lpstr>
      <vt:lpstr>MS PGothic</vt:lpstr>
      <vt:lpstr>Arial</vt:lpstr>
      <vt:lpstr>Calibri</vt:lpstr>
      <vt:lpstr>Calibri Light</vt:lpstr>
      <vt:lpstr>DejaVu Sans</vt:lpstr>
      <vt:lpstr>Symbol</vt:lpstr>
      <vt:lpstr>Times New Roman</vt:lpstr>
      <vt:lpstr>Verdana</vt:lpstr>
      <vt:lpstr>Wingdings</vt:lpstr>
      <vt:lpstr>Tema di Office</vt:lpstr>
      <vt:lpstr>2_NEW ESA Presentation 16-9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Thanks for the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paolo martire</dc:creator>
  <cp:lastModifiedBy>Alessandro  Battaglia</cp:lastModifiedBy>
  <cp:revision>109</cp:revision>
  <dcterms:created xsi:type="dcterms:W3CDTF">2022-09-29T06:54:54Z</dcterms:created>
  <dcterms:modified xsi:type="dcterms:W3CDTF">2023-04-25T07:44:19Z</dcterms:modified>
</cp:coreProperties>
</file>